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8" r:id="rId8"/>
    <p:sldId id="267" r:id="rId9"/>
    <p:sldId id="269" r:id="rId10"/>
    <p:sldId id="270" r:id="rId11"/>
    <p:sldId id="261" r:id="rId12"/>
    <p:sldId id="271" r:id="rId13"/>
    <p:sldId id="262" r:id="rId14"/>
    <p:sldId id="277" r:id="rId15"/>
    <p:sldId id="263" r:id="rId16"/>
    <p:sldId id="264" r:id="rId17"/>
    <p:sldId id="265" r:id="rId18"/>
    <p:sldId id="272" r:id="rId19"/>
    <p:sldId id="273" r:id="rId20"/>
    <p:sldId id="275" r:id="rId21"/>
    <p:sldId id="274" r:id="rId22"/>
    <p:sldId id="278" r:id="rId23"/>
    <p:sldId id="276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18" autoAdjust="0"/>
  </p:normalViewPr>
  <p:slideViewPr>
    <p:cSldViewPr>
      <p:cViewPr varScale="1">
        <p:scale>
          <a:sx n="66" d="100"/>
          <a:sy n="66" d="100"/>
        </p:scale>
        <p:origin x="-142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4CAA90-7B21-4F63-A8EF-CC9A780904C0}" type="datetimeFigureOut">
              <a:rPr lang="tr-TR" smtClean="0"/>
              <a:t>20.4.2020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342EF0-8460-49BD-9D4B-BEFA9CFBB0F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4CAA90-7B21-4F63-A8EF-CC9A780904C0}" type="datetimeFigureOut">
              <a:rPr lang="tr-TR" smtClean="0"/>
              <a:t>20.4.2020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342EF0-8460-49BD-9D4B-BEFA9CFBB0F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4CAA90-7B21-4F63-A8EF-CC9A780904C0}" type="datetimeFigureOut">
              <a:rPr lang="tr-TR" smtClean="0"/>
              <a:t>20.4.2020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342EF0-8460-49BD-9D4B-BEFA9CFBB0F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4CAA90-7B21-4F63-A8EF-CC9A780904C0}" type="datetimeFigureOut">
              <a:rPr lang="tr-TR" smtClean="0"/>
              <a:t>20.4.2020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342EF0-8460-49BD-9D4B-BEFA9CFBB0F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4CAA90-7B21-4F63-A8EF-CC9A780904C0}" type="datetimeFigureOut">
              <a:rPr lang="tr-TR" smtClean="0"/>
              <a:t>20.4.2020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342EF0-8460-49BD-9D4B-BEFA9CFBB0FF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4CAA90-7B21-4F63-A8EF-CC9A780904C0}" type="datetimeFigureOut">
              <a:rPr lang="tr-TR" smtClean="0"/>
              <a:t>20.4.2020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342EF0-8460-49BD-9D4B-BEFA9CFBB0F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4CAA90-7B21-4F63-A8EF-CC9A780904C0}" type="datetimeFigureOut">
              <a:rPr lang="tr-TR" smtClean="0"/>
              <a:t>20.4.2020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342EF0-8460-49BD-9D4B-BEFA9CFBB0F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4CAA90-7B21-4F63-A8EF-CC9A780904C0}" type="datetimeFigureOut">
              <a:rPr lang="tr-TR" smtClean="0"/>
              <a:t>20.4.2020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342EF0-8460-49BD-9D4B-BEFA9CFBB0F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4CAA90-7B21-4F63-A8EF-CC9A780904C0}" type="datetimeFigureOut">
              <a:rPr lang="tr-TR" smtClean="0"/>
              <a:t>20.4.2020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342EF0-8460-49BD-9D4B-BEFA9CFBB0FF}" type="slidenum">
              <a:rPr lang="tr-TR" smtClean="0"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4CAA90-7B21-4F63-A8EF-CC9A780904C0}" type="datetimeFigureOut">
              <a:rPr lang="tr-TR" smtClean="0"/>
              <a:t>20.4.2020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342EF0-8460-49BD-9D4B-BEFA9CFBB0F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4CAA90-7B21-4F63-A8EF-CC9A780904C0}" type="datetimeFigureOut">
              <a:rPr lang="tr-TR" smtClean="0"/>
              <a:t>20.4.2020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342EF0-8460-49BD-9D4B-BEFA9CFBB0F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44CAA90-7B21-4F63-A8EF-CC9A780904C0}" type="datetimeFigureOut">
              <a:rPr lang="tr-TR" smtClean="0"/>
              <a:t>20.4.2020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E342EF0-8460-49BD-9D4B-BEFA9CFBB0FF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357258" y="1428736"/>
            <a:ext cx="7786742" cy="1472184"/>
          </a:xfrm>
        </p:spPr>
        <p:txBody>
          <a:bodyPr>
            <a:normAutofit/>
          </a:bodyPr>
          <a:lstStyle/>
          <a:p>
            <a:pPr algn="ctr"/>
            <a:r>
              <a:rPr lang="tr-TR" sz="2800" dirty="0" smtClean="0">
                <a:latin typeface="David" pitchFamily="34" charset="-79"/>
                <a:cs typeface="David" pitchFamily="34" charset="-79"/>
              </a:rPr>
              <a:t>2019-2020 EĞİTİM-ÖĞRETİM YILI MART AYI </a:t>
            </a:r>
            <a:br>
              <a:rPr lang="tr-TR" sz="2800" dirty="0" smtClean="0">
                <a:latin typeface="David" pitchFamily="34" charset="-79"/>
                <a:cs typeface="David" pitchFamily="34" charset="-79"/>
              </a:rPr>
            </a:br>
            <a:r>
              <a:rPr lang="tr-TR" sz="2800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tr-TR" sz="2800" dirty="0" smtClean="0">
                <a:latin typeface="David" pitchFamily="34" charset="-79"/>
                <a:cs typeface="David" pitchFamily="34" charset="-79"/>
              </a:rPr>
            </a:br>
            <a:r>
              <a:rPr lang="tr-TR" sz="2800" dirty="0" smtClean="0">
                <a:latin typeface="David" pitchFamily="34" charset="-79"/>
                <a:cs typeface="David" pitchFamily="34" charset="-79"/>
              </a:rPr>
              <a:t>DÖGEP TOPLANTISI</a:t>
            </a:r>
            <a:endParaRPr lang="tr-TR" sz="2800" dirty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</p:spPr>
        <p:txBody>
          <a:bodyPr/>
          <a:lstStyle/>
          <a:p>
            <a:r>
              <a:rPr lang="tr-TR" dirty="0" smtClean="0">
                <a:solidFill>
                  <a:srgbClr val="00B050"/>
                </a:solidFill>
              </a:rPr>
              <a:t>1957 yılında merkezi Almanya´da olan ve tüm dünyadaki bilim insanlarını destekleyen </a:t>
            </a:r>
            <a:r>
              <a:rPr lang="tr-TR" dirty="0" err="1" smtClean="0">
                <a:solidFill>
                  <a:srgbClr val="00B050"/>
                </a:solidFill>
              </a:rPr>
              <a:t>Alexander</a:t>
            </a:r>
            <a:r>
              <a:rPr lang="tr-TR" dirty="0" smtClean="0">
                <a:solidFill>
                  <a:srgbClr val="00B050"/>
                </a:solidFill>
              </a:rPr>
              <a:t> </a:t>
            </a:r>
            <a:r>
              <a:rPr lang="tr-TR" dirty="0" err="1" smtClean="0">
                <a:solidFill>
                  <a:srgbClr val="00B050"/>
                </a:solidFill>
              </a:rPr>
              <a:t>von</a:t>
            </a:r>
            <a:r>
              <a:rPr lang="tr-TR" dirty="0" smtClean="0">
                <a:solidFill>
                  <a:srgbClr val="00B050"/>
                </a:solidFill>
              </a:rPr>
              <a:t> </a:t>
            </a:r>
            <a:r>
              <a:rPr lang="tr-TR" dirty="0" err="1" smtClean="0">
                <a:solidFill>
                  <a:srgbClr val="00B050"/>
                </a:solidFill>
              </a:rPr>
              <a:t>Humboldt</a:t>
            </a:r>
            <a:r>
              <a:rPr lang="tr-TR" dirty="0" smtClean="0">
                <a:solidFill>
                  <a:srgbClr val="00B050"/>
                </a:solidFill>
              </a:rPr>
              <a:t> Vakfı bursunu kazandı</a:t>
            </a:r>
            <a:r>
              <a:rPr lang="tr-TR" dirty="0" smtClean="0">
                <a:solidFill>
                  <a:srgbClr val="00B050"/>
                </a:solidFill>
              </a:rPr>
              <a:t>.</a:t>
            </a:r>
          </a:p>
          <a:p>
            <a:r>
              <a:rPr lang="tr-TR" dirty="0" smtClean="0">
                <a:solidFill>
                  <a:srgbClr val="00B050"/>
                </a:solidFill>
              </a:rPr>
              <a:t> </a:t>
            </a:r>
            <a:r>
              <a:rPr lang="tr-TR" dirty="0" smtClean="0">
                <a:solidFill>
                  <a:srgbClr val="00B050"/>
                </a:solidFill>
              </a:rPr>
              <a:t>Bu burstan faydalanarak ilmî incelemelerde bulunmak ve Almancasını ilerletmek için 1957-58 yılları arasında Almanya’da bulundu. 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/>
          <a:lstStyle/>
          <a:p>
            <a:r>
              <a:rPr lang="tr-TR" dirty="0" smtClean="0"/>
              <a:t> </a:t>
            </a:r>
            <a:r>
              <a:rPr lang="tr-TR" dirty="0" smtClean="0">
                <a:solidFill>
                  <a:srgbClr val="00B050"/>
                </a:solidFill>
              </a:rPr>
              <a:t>Almanya'nın Frankfurt kentinde bulunan Johann Wolfgang Goethe Üniversitesi'nde ilk zamanlarda misafir doçent unvanı ile ders vermeye başladı.</a:t>
            </a:r>
            <a:endParaRPr lang="tr-TR" dirty="0">
              <a:solidFill>
                <a:srgbClr val="00B050"/>
              </a:solidFill>
            </a:endParaRPr>
          </a:p>
        </p:txBody>
      </p:sp>
      <p:pic>
        <p:nvPicPr>
          <p:cNvPr id="3074" name="Picture 2" descr="C:\Users\User\Documents\FileHandl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928934"/>
            <a:ext cx="7715304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/>
          <a:lstStyle/>
          <a:p>
            <a:r>
              <a:rPr lang="tr-TR" dirty="0" smtClean="0">
                <a:solidFill>
                  <a:srgbClr val="00B050"/>
                </a:solidFill>
              </a:rPr>
              <a:t>1960 yılında Türkiye’de askerî darbe ile iktidara gelen hükümet tarafından hazırlanan ve 147 akademisyenin üniversitelerden ihraç edildiği listede kendi adının da bulunması üzerine Sezgin, çalışmalarını Türkiye dışında sürdürmek durumunda kaldı.</a:t>
            </a:r>
            <a:endParaRPr lang="tr-TR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642918"/>
            <a:ext cx="7498080" cy="5605482"/>
          </a:xfrm>
        </p:spPr>
        <p:txBody>
          <a:bodyPr/>
          <a:lstStyle/>
          <a:p>
            <a:r>
              <a:rPr lang="tr-TR" sz="440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1965 yılında profesörlük unvanı alan Prof. Dr. Fuat Sezgin, 1978'de Suudi Arabistan Kral Faysal </a:t>
            </a:r>
            <a:r>
              <a:rPr lang="tr-TR" sz="440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Vakfı </a:t>
            </a:r>
            <a:r>
              <a:rPr lang="tr-TR" sz="440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tarafından İslami Bilimler Ödülü'nü almaya layık görüldü</a:t>
            </a:r>
            <a:r>
              <a:rPr lang="tr-TR" sz="440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ocuments\Perspektif-269_Seite-2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642918"/>
            <a:ext cx="7791474" cy="5715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5462606"/>
          </a:xfrm>
        </p:spPr>
        <p:txBody>
          <a:bodyPr/>
          <a:lstStyle/>
          <a:p>
            <a:r>
              <a:rPr lang="tr-TR" sz="4400" dirty="0" smtClean="0">
                <a:solidFill>
                  <a:srgbClr val="00B050"/>
                </a:solidFill>
                <a:latin typeface="Arial Narrow" pitchFamily="34" charset="0"/>
              </a:rPr>
              <a:t>1982 yılında Johann Wolfgang Goethe Üniversitesi'nde Arap-İslam Bilimleri Tarihi Enstitüsü'nü kuran Prof. Dr. Fuat Sezgin, üniversite bünyesinde enstitünün müzesini de açtı.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ocuments\0x0-ronesans-ninnisine-son-veren-fuat-sezgine-dair-bilinmeyenler-155238154126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785794"/>
            <a:ext cx="7429552" cy="50720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642918"/>
            <a:ext cx="7498080" cy="5605482"/>
          </a:xfrm>
        </p:spPr>
        <p:txBody>
          <a:bodyPr/>
          <a:lstStyle/>
          <a:p>
            <a:r>
              <a:rPr lang="tr-TR" dirty="0" smtClean="0">
                <a:solidFill>
                  <a:srgbClr val="00B050"/>
                </a:solidFill>
              </a:rPr>
              <a:t>Frankfurt’ta kurduğu İslam Bilim Tarihi Müzesi’nde 700’den fazla aleti modelleyerek hayal ettiğinin çok ötesinde bir başarıya imza attı</a:t>
            </a:r>
            <a:r>
              <a:rPr lang="tr-TR" dirty="0" smtClean="0">
                <a:solidFill>
                  <a:srgbClr val="00B050"/>
                </a:solidFill>
              </a:rPr>
              <a:t>.</a:t>
            </a:r>
          </a:p>
          <a:p>
            <a:r>
              <a:rPr lang="tr-TR" dirty="0" smtClean="0">
                <a:solidFill>
                  <a:srgbClr val="00B050"/>
                </a:solidFill>
              </a:rPr>
              <a:t> </a:t>
            </a:r>
            <a:r>
              <a:rPr lang="tr-TR" dirty="0" smtClean="0">
                <a:solidFill>
                  <a:srgbClr val="00B050"/>
                </a:solidFill>
              </a:rPr>
              <a:t>Aynı binada hayatı boyunca dünyanın her yerinden büyük bir özen ve çabayla bir araya getirdiği 45.000 ciltlik kitabı ihtiva eden Bilimler Tarihi Kütüphanesi </a:t>
            </a:r>
            <a:r>
              <a:rPr lang="tr-TR" dirty="0" smtClean="0">
                <a:solidFill>
                  <a:srgbClr val="00B050"/>
                </a:solidFill>
              </a:rPr>
              <a:t>bulunmaktaydı.</a:t>
            </a:r>
            <a:endParaRPr lang="tr-TR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ocuments\FuatSezgin2_thumb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571480"/>
            <a:ext cx="6715172" cy="535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/>
          <a:lstStyle/>
          <a:p>
            <a:r>
              <a:rPr lang="tr-TR" dirty="0" smtClean="0">
                <a:solidFill>
                  <a:srgbClr val="00B050"/>
                </a:solidFill>
              </a:rPr>
              <a:t>Prof. Dr. Fuat Sezgin, Almanya’da kurduğu İslam Bilim Tarihi Müzesi’nin bir benzerini kendi vatanında, İstanbul’da kurmaya karar verdi</a:t>
            </a:r>
            <a:r>
              <a:rPr lang="tr-TR" dirty="0" smtClean="0">
                <a:solidFill>
                  <a:srgbClr val="00B050"/>
                </a:solidFill>
              </a:rPr>
              <a:t>.</a:t>
            </a:r>
          </a:p>
          <a:p>
            <a:r>
              <a:rPr lang="tr-TR" dirty="0" smtClean="0">
                <a:solidFill>
                  <a:srgbClr val="00B050"/>
                </a:solidFill>
              </a:rPr>
              <a:t>Fuat Sezgin’in kendi ülkesinde, kendi milleti için sarf ettiği bu çaba ve emekleri neticesinde yıllardır hayalini kurduğu İslam Bilim ve Teknoloji Tarihi Müzesi’nin açılışı 25 Mayıs 2008 tarihinde gerçekleşti. </a:t>
            </a:r>
            <a:endParaRPr lang="tr-TR" dirty="0" smtClean="0">
              <a:solidFill>
                <a:srgbClr val="00B050"/>
              </a:solidFill>
            </a:endParaRPr>
          </a:p>
          <a:p>
            <a:r>
              <a:rPr lang="tr-TR" dirty="0" smtClean="0">
                <a:solidFill>
                  <a:srgbClr val="00B050"/>
                </a:solidFill>
              </a:rPr>
              <a:t>Gülhane Parkı içerisinde bulunan müze yaklaşık 600 eser ihtiva etmektedir.</a:t>
            </a:r>
            <a:endParaRPr lang="tr-TR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4414" y="1500174"/>
            <a:ext cx="7076332" cy="317659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/>
              <a:t>  </a:t>
            </a:r>
          </a:p>
          <a:p>
            <a:pPr>
              <a:buNone/>
            </a:pPr>
            <a:r>
              <a:rPr lang="tr-TR" dirty="0" smtClean="0"/>
              <a:t>     </a:t>
            </a:r>
            <a:endParaRPr lang="tr-TR" sz="8000" dirty="0" smtClean="0"/>
          </a:p>
          <a:p>
            <a:pPr>
              <a:buNone/>
            </a:pPr>
            <a:r>
              <a:rPr lang="tr-TR" sz="8000" dirty="0" smtClean="0"/>
              <a:t>      </a:t>
            </a:r>
            <a:r>
              <a:rPr lang="tr-TR" sz="8000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ÖNCÜ    ŞAHSİYETLER</a:t>
            </a:r>
          </a:p>
          <a:p>
            <a:pPr>
              <a:buNone/>
            </a:pPr>
            <a:endParaRPr lang="tr-TR" sz="8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ocuments\0x0-fuat-sezginin-mirasi-hakkiyla-yasatilacak-153259729490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642918"/>
            <a:ext cx="7042173" cy="5643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/>
          <a:lstStyle/>
          <a:p>
            <a:r>
              <a:rPr lang="tr-TR" dirty="0" smtClean="0">
                <a:solidFill>
                  <a:srgbClr val="00B050"/>
                </a:solidFill>
              </a:rPr>
              <a:t>Bu müzelerdeki aletleri tanıtıcı mahiyette Prof. Dr. Fuat Sezgin tarafından yazılmış 5 ciltlik </a:t>
            </a:r>
            <a:r>
              <a:rPr lang="tr-TR" i="1" dirty="0" smtClean="0">
                <a:solidFill>
                  <a:srgbClr val="00B050"/>
                </a:solidFill>
              </a:rPr>
              <a:t>İslam’da Bilim ve Teknik</a:t>
            </a:r>
            <a:r>
              <a:rPr lang="tr-TR" dirty="0" smtClean="0">
                <a:solidFill>
                  <a:srgbClr val="00B050"/>
                </a:solidFill>
              </a:rPr>
              <a:t> adlı katalog eser bulunmaktadır</a:t>
            </a:r>
            <a:r>
              <a:rPr lang="tr-TR" dirty="0" smtClean="0">
                <a:solidFill>
                  <a:srgbClr val="00B050"/>
                </a:solidFill>
              </a:rPr>
              <a:t>.</a:t>
            </a:r>
          </a:p>
          <a:p>
            <a:r>
              <a:rPr lang="tr-TR" dirty="0" smtClean="0">
                <a:solidFill>
                  <a:srgbClr val="00B050"/>
                </a:solidFill>
              </a:rPr>
              <a:t> </a:t>
            </a:r>
            <a:r>
              <a:rPr lang="tr-TR" dirty="0" smtClean="0">
                <a:solidFill>
                  <a:srgbClr val="00B050"/>
                </a:solidFill>
              </a:rPr>
              <a:t>Müze </a:t>
            </a:r>
            <a:r>
              <a:rPr lang="tr-TR" dirty="0" err="1" smtClean="0">
                <a:solidFill>
                  <a:srgbClr val="00B050"/>
                </a:solidFill>
              </a:rPr>
              <a:t>kataloğu</a:t>
            </a:r>
            <a:r>
              <a:rPr lang="tr-TR" dirty="0" smtClean="0">
                <a:solidFill>
                  <a:srgbClr val="00B050"/>
                </a:solidFill>
              </a:rPr>
              <a:t> olarak böyle kapsamlı ve bütüncül bir eser bugüne kadar ilk kez yazılabilmiş, Türkçe, İngilizce, Almanca ve Fransızca olarak 4 dilde yayınlanmıştır.</a:t>
            </a:r>
            <a:endParaRPr lang="tr-TR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ocuments\800x420-fuat-sezgin-kimdir-prof-dr-fuat-sezgin-hayati-kitaplari-eserleri-nelerdir-155861313275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35100" y="571480"/>
            <a:ext cx="7499350" cy="57864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tr-TR" b="1" i="1" dirty="0" smtClean="0">
                <a:solidFill>
                  <a:srgbClr val="00B050"/>
                </a:solidFill>
              </a:rPr>
              <a:t>“Âlimin Ölümü Âlemin Ölümü Gibidir”</a:t>
            </a:r>
            <a:endParaRPr lang="tr-TR" dirty="0" smtClean="0">
              <a:solidFill>
                <a:srgbClr val="00B050"/>
              </a:solidFill>
            </a:endParaRPr>
          </a:p>
          <a:p>
            <a:pPr fontAlgn="base">
              <a:buNone/>
            </a:pPr>
            <a:endParaRPr lang="tr-TR" dirty="0" smtClean="0">
              <a:solidFill>
                <a:srgbClr val="00B050"/>
              </a:solidFill>
            </a:endParaRPr>
          </a:p>
          <a:p>
            <a:pPr fontAlgn="base"/>
            <a:r>
              <a:rPr lang="tr-TR" dirty="0" smtClean="0">
                <a:solidFill>
                  <a:srgbClr val="00B050"/>
                </a:solidFill>
              </a:rPr>
              <a:t>Prof. Dr. Mehmet Fuat Sezgin son yıllarını geçirdiği ve çalışmalarını sürdürdüğü İstanbul’da 30 Haziran 2018 tarihinde hayata veda etmiştir</a:t>
            </a:r>
            <a:r>
              <a:rPr lang="tr-TR" dirty="0" smtClean="0">
                <a:solidFill>
                  <a:srgbClr val="00B050"/>
                </a:solidFill>
              </a:rPr>
              <a:t>.</a:t>
            </a:r>
          </a:p>
          <a:p>
            <a:pPr fontAlgn="base"/>
            <a:r>
              <a:rPr lang="tr-TR" dirty="0" smtClean="0">
                <a:solidFill>
                  <a:srgbClr val="00B050"/>
                </a:solidFill>
              </a:rPr>
              <a:t> </a:t>
            </a:r>
            <a:r>
              <a:rPr lang="tr-TR" dirty="0" smtClean="0">
                <a:solidFill>
                  <a:srgbClr val="00B050"/>
                </a:solidFill>
              </a:rPr>
              <a:t>Eşine az rastlanan azim ve beşeri gücün sınırlarını zorlayan çalışkanlıkla geçirdiği ömrünü ilme adamış, geriye çok kıymetli eserlerini ve düşüncelerini bırakmıştır. </a:t>
            </a:r>
          </a:p>
          <a:p>
            <a:pPr fontAlgn="base">
              <a:buNone/>
            </a:pPr>
            <a:r>
              <a:rPr lang="tr-TR" dirty="0" smtClean="0">
                <a:solidFill>
                  <a:srgbClr val="00B050"/>
                </a:solidFill>
              </a:rPr>
              <a:t> </a:t>
            </a:r>
          </a:p>
          <a:p>
            <a:pPr fontAlgn="base"/>
            <a:r>
              <a:rPr lang="tr-TR" dirty="0" smtClean="0">
                <a:solidFill>
                  <a:srgbClr val="00B050"/>
                </a:solidFill>
              </a:rPr>
              <a:t>“Fuat Sezgin hocanın ruhu </a:t>
            </a:r>
            <a:r>
              <a:rPr lang="tr-TR" dirty="0" err="1" smtClean="0">
                <a:solidFill>
                  <a:srgbClr val="00B050"/>
                </a:solidFill>
              </a:rPr>
              <a:t>şâd</a:t>
            </a:r>
            <a:r>
              <a:rPr lang="tr-TR" dirty="0" smtClean="0">
                <a:solidFill>
                  <a:srgbClr val="00B050"/>
                </a:solidFill>
              </a:rPr>
              <a:t>, ilim </a:t>
            </a:r>
            <a:r>
              <a:rPr lang="tr-TR" dirty="0" err="1" smtClean="0">
                <a:solidFill>
                  <a:srgbClr val="00B050"/>
                </a:solidFill>
              </a:rPr>
              <a:t>câmiasının</a:t>
            </a:r>
            <a:r>
              <a:rPr lang="tr-TR" dirty="0" smtClean="0">
                <a:solidFill>
                  <a:srgbClr val="00B050"/>
                </a:solidFill>
              </a:rPr>
              <a:t> duaları onun ilme olan katkısının </a:t>
            </a:r>
            <a:r>
              <a:rPr lang="tr-TR" dirty="0" err="1" smtClean="0">
                <a:solidFill>
                  <a:srgbClr val="00B050"/>
                </a:solidFill>
              </a:rPr>
              <a:t>şâhidi</a:t>
            </a:r>
            <a:r>
              <a:rPr lang="tr-TR" dirty="0" smtClean="0">
                <a:solidFill>
                  <a:srgbClr val="00B050"/>
                </a:solidFill>
              </a:rPr>
              <a:t> ve sadaka-i </a:t>
            </a:r>
            <a:r>
              <a:rPr lang="tr-TR" dirty="0" err="1" smtClean="0">
                <a:solidFill>
                  <a:srgbClr val="00B050"/>
                </a:solidFill>
              </a:rPr>
              <a:t>câriyesi</a:t>
            </a:r>
            <a:r>
              <a:rPr lang="tr-TR" dirty="0" smtClean="0">
                <a:solidFill>
                  <a:srgbClr val="00B050"/>
                </a:solidFill>
              </a:rPr>
              <a:t> olsun.”</a:t>
            </a:r>
          </a:p>
          <a:p>
            <a:pPr fontAlgn="base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Prof. Dr. Fuat Sezgin kimdir?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>
                <a:solidFill>
                  <a:srgbClr val="00B050"/>
                </a:solidFill>
              </a:rPr>
              <a:t>Prof. Dr. Fuat Sezgin 24 Ekim 1924 tarihinde Bitlis'te dünyaya </a:t>
            </a:r>
            <a:r>
              <a:rPr lang="tr-TR" dirty="0" smtClean="0">
                <a:solidFill>
                  <a:srgbClr val="00B050"/>
                </a:solidFill>
              </a:rPr>
              <a:t>geldi</a:t>
            </a:r>
          </a:p>
          <a:p>
            <a:r>
              <a:rPr lang="tr-TR" dirty="0" smtClean="0">
                <a:solidFill>
                  <a:srgbClr val="00B050"/>
                </a:solidFill>
              </a:rPr>
              <a:t>İstanbul Üniversitesi Edebiyat Fakültesi </a:t>
            </a:r>
            <a:r>
              <a:rPr lang="tr-TR" dirty="0" smtClean="0">
                <a:solidFill>
                  <a:srgbClr val="00B050"/>
                </a:solidFill>
              </a:rPr>
              <a:t>Şarkiyat </a:t>
            </a:r>
            <a:r>
              <a:rPr lang="tr-TR" dirty="0" smtClean="0">
                <a:solidFill>
                  <a:srgbClr val="00B050"/>
                </a:solidFill>
              </a:rPr>
              <a:t>Enstitüsü'nün İslami Bilimler ve </a:t>
            </a:r>
            <a:r>
              <a:rPr lang="tr-TR" dirty="0" err="1" smtClean="0">
                <a:solidFill>
                  <a:srgbClr val="00B050"/>
                </a:solidFill>
              </a:rPr>
              <a:t>Orientalistik</a:t>
            </a:r>
            <a:r>
              <a:rPr lang="tr-TR" dirty="0" smtClean="0">
                <a:solidFill>
                  <a:srgbClr val="00B050"/>
                </a:solidFill>
              </a:rPr>
              <a:t> bölümünde görev yapan, Alman </a:t>
            </a:r>
            <a:r>
              <a:rPr lang="tr-TR" dirty="0" err="1" smtClean="0">
                <a:solidFill>
                  <a:srgbClr val="00B050"/>
                </a:solidFill>
              </a:rPr>
              <a:t>Hellmut</a:t>
            </a:r>
            <a:r>
              <a:rPr lang="tr-TR" dirty="0" smtClean="0">
                <a:solidFill>
                  <a:srgbClr val="00B050"/>
                </a:solidFill>
              </a:rPr>
              <a:t> </a:t>
            </a:r>
            <a:r>
              <a:rPr lang="tr-TR" dirty="0" err="1" smtClean="0">
                <a:solidFill>
                  <a:srgbClr val="00B050"/>
                </a:solidFill>
              </a:rPr>
              <a:t>Ritter'in</a:t>
            </a:r>
            <a:r>
              <a:rPr lang="tr-TR" dirty="0" smtClean="0">
                <a:solidFill>
                  <a:srgbClr val="00B050"/>
                </a:solidFill>
              </a:rPr>
              <a:t> yanında öğrenim gören Prof. Dr. Fuat Sezgin, 9 ve 13'üncü yüzyıllar arasındaki Endülüs ve Abbasi Devletleri'nde görev yapan bilim insanlarının önemli katkılarını inceleme alanına yöneldi.</a:t>
            </a:r>
            <a:endParaRPr lang="tr-TR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ocuments\5c86471667b0a920e08f3f6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50" y="500042"/>
            <a:ext cx="6786587" cy="5429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/>
          <a:lstStyle/>
          <a:p>
            <a:r>
              <a:rPr lang="tr-TR" dirty="0" smtClean="0">
                <a:solidFill>
                  <a:srgbClr val="00B050"/>
                </a:solidFill>
              </a:rPr>
              <a:t>Fuat </a:t>
            </a:r>
            <a:r>
              <a:rPr lang="tr-TR" dirty="0" smtClean="0">
                <a:solidFill>
                  <a:srgbClr val="00B050"/>
                </a:solidFill>
              </a:rPr>
              <a:t>Sezgin 1947 yılında İstanbul Üniversitesi Edebiyat Fakültesi Arap ve Fars Filolojisi’nden lisans öğrenimini tamamlayarak mezun oldu</a:t>
            </a:r>
            <a:r>
              <a:rPr lang="tr-TR" dirty="0" smtClean="0">
                <a:solidFill>
                  <a:srgbClr val="00B050"/>
                </a:solidFill>
              </a:rPr>
              <a:t>.</a:t>
            </a:r>
          </a:p>
          <a:p>
            <a:r>
              <a:rPr lang="tr-TR" dirty="0" smtClean="0">
                <a:solidFill>
                  <a:srgbClr val="00B050"/>
                </a:solidFill>
              </a:rPr>
              <a:t>Aynı zamanda</a:t>
            </a:r>
            <a:r>
              <a:rPr lang="tr-TR" i="1" dirty="0" smtClean="0">
                <a:solidFill>
                  <a:srgbClr val="00B050"/>
                </a:solidFill>
              </a:rPr>
              <a:t> </a:t>
            </a:r>
            <a:r>
              <a:rPr lang="tr-TR" i="1" dirty="0" err="1" smtClean="0">
                <a:solidFill>
                  <a:srgbClr val="00B050"/>
                </a:solidFill>
              </a:rPr>
              <a:t>Bedî</a:t>
            </a:r>
            <a:r>
              <a:rPr lang="tr-TR" i="1" dirty="0" smtClean="0">
                <a:solidFill>
                  <a:srgbClr val="00B050"/>
                </a:solidFill>
              </a:rPr>
              <a:t>’ İlminin Tekâmülü ve İstanbul’da Bulunan </a:t>
            </a:r>
            <a:r>
              <a:rPr lang="tr-TR" i="1" dirty="0" err="1" smtClean="0">
                <a:solidFill>
                  <a:srgbClr val="00B050"/>
                </a:solidFill>
              </a:rPr>
              <a:t>Bedîiyyat</a:t>
            </a:r>
            <a:r>
              <a:rPr lang="tr-TR" i="1" dirty="0" smtClean="0">
                <a:solidFill>
                  <a:srgbClr val="00B050"/>
                </a:solidFill>
              </a:rPr>
              <a:t> Yazmalar </a:t>
            </a:r>
            <a:r>
              <a:rPr lang="tr-TR" i="1" dirty="0" err="1" smtClean="0">
                <a:solidFill>
                  <a:srgbClr val="00B050"/>
                </a:solidFill>
              </a:rPr>
              <a:t>Kataloğu</a:t>
            </a:r>
            <a:r>
              <a:rPr lang="tr-TR" dirty="0" smtClean="0">
                <a:solidFill>
                  <a:srgbClr val="00B050"/>
                </a:solidFill>
              </a:rPr>
              <a:t> başlıklı lisans bitirme tezini de tamamladı</a:t>
            </a:r>
            <a:r>
              <a:rPr lang="tr-TR" dirty="0" smtClean="0">
                <a:solidFill>
                  <a:srgbClr val="00B050"/>
                </a:solidFill>
              </a:rPr>
              <a:t>.</a:t>
            </a:r>
          </a:p>
          <a:p>
            <a:r>
              <a:rPr lang="tr-TR" dirty="0" smtClean="0">
                <a:solidFill>
                  <a:srgbClr val="00B050"/>
                </a:solidFill>
              </a:rPr>
              <a:t> Bu tez, edebiyatın bir kolu olan güzel söz söyleme sanatının klasik İslam medeniyetinde gelişimini ele almaktaydı.</a:t>
            </a:r>
            <a:r>
              <a:rPr lang="tr-TR" dirty="0" smtClean="0"/>
              <a:t> 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4414" y="500042"/>
            <a:ext cx="7719274" cy="5748358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00B050"/>
                </a:solidFill>
              </a:rPr>
              <a:t>1950 yılında Arap Dili ve Edebiyatı'nda '</a:t>
            </a:r>
            <a:r>
              <a:rPr lang="tr-TR" b="1" dirty="0" err="1" smtClean="0">
                <a:solidFill>
                  <a:srgbClr val="00B050"/>
                </a:solidFill>
              </a:rPr>
              <a:t>Buhari'nin</a:t>
            </a:r>
            <a:r>
              <a:rPr lang="tr-TR" b="1" dirty="0" smtClean="0">
                <a:solidFill>
                  <a:srgbClr val="00B050"/>
                </a:solidFill>
              </a:rPr>
              <a:t> Kaynakları</a:t>
            </a:r>
            <a:r>
              <a:rPr lang="tr-TR" dirty="0" smtClean="0">
                <a:solidFill>
                  <a:srgbClr val="00B050"/>
                </a:solidFill>
              </a:rPr>
              <a:t>' isimli doktora tezini bitirdi. </a:t>
            </a:r>
            <a:endParaRPr lang="tr-TR" dirty="0" smtClean="0">
              <a:solidFill>
                <a:srgbClr val="00B050"/>
              </a:solidFill>
            </a:endParaRPr>
          </a:p>
          <a:p>
            <a:r>
              <a:rPr lang="tr-TR" dirty="0" smtClean="0">
                <a:solidFill>
                  <a:srgbClr val="00B050"/>
                </a:solidFill>
              </a:rPr>
              <a:t>28 Şubat 1953 tarihinde İstanbul’da Zeki Veli </a:t>
            </a:r>
            <a:r>
              <a:rPr lang="tr-TR" dirty="0" err="1" smtClean="0">
                <a:solidFill>
                  <a:srgbClr val="00B050"/>
                </a:solidFill>
              </a:rPr>
              <a:t>Togan’ın</a:t>
            </a:r>
            <a:r>
              <a:rPr lang="tr-TR" dirty="0" smtClean="0">
                <a:solidFill>
                  <a:srgbClr val="00B050"/>
                </a:solidFill>
              </a:rPr>
              <a:t> başkanı olduğu Umumi Türk Tarihi Kürsüsü’nde asistan olarak vazifeye başladı.</a:t>
            </a:r>
            <a:endParaRPr lang="tr-TR" dirty="0" smtClean="0">
              <a:solidFill>
                <a:srgbClr val="00B050"/>
              </a:solidFill>
            </a:endParaRPr>
          </a:p>
          <a:p>
            <a:r>
              <a:rPr lang="tr-TR" dirty="0" err="1" smtClean="0">
                <a:solidFill>
                  <a:srgbClr val="00B050"/>
                </a:solidFill>
              </a:rPr>
              <a:t>Buhârî’nin</a:t>
            </a:r>
            <a:r>
              <a:rPr lang="tr-TR" dirty="0" smtClean="0">
                <a:solidFill>
                  <a:srgbClr val="00B050"/>
                </a:solidFill>
              </a:rPr>
              <a:t> yazılı kaynakları kullanmış olması, hadis derlemelerinin sadece sözlü geleneğe dayandığına dair önceki tezlerin yanlış olduğunu kanıtladı.</a:t>
            </a:r>
            <a:endParaRPr lang="tr-TR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ocuments\thumbs_b_c_0f9e60495328fef239d6c3132072761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000108"/>
            <a:ext cx="7500990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714356"/>
            <a:ext cx="7498080" cy="5534044"/>
          </a:xfrm>
        </p:spPr>
        <p:txBody>
          <a:bodyPr/>
          <a:lstStyle/>
          <a:p>
            <a:r>
              <a:rPr lang="tr-TR" dirty="0" smtClean="0">
                <a:solidFill>
                  <a:srgbClr val="00B050"/>
                </a:solidFill>
              </a:rPr>
              <a:t>Bir taraftan asistanlık görevini yürütürken, diğer taraftan da doçentlik</a:t>
            </a:r>
            <a:r>
              <a:rPr lang="tr-TR" baseline="30000" dirty="0" smtClean="0">
                <a:solidFill>
                  <a:srgbClr val="00B050"/>
                </a:solidFill>
              </a:rPr>
              <a:t> </a:t>
            </a:r>
            <a:r>
              <a:rPr lang="tr-TR" dirty="0" smtClean="0">
                <a:solidFill>
                  <a:srgbClr val="00B050"/>
                </a:solidFill>
              </a:rPr>
              <a:t>tezi olarak aldığı </a:t>
            </a:r>
            <a:r>
              <a:rPr lang="tr-TR" i="1" dirty="0" err="1" smtClean="0">
                <a:solidFill>
                  <a:srgbClr val="00B050"/>
                </a:solidFill>
              </a:rPr>
              <a:t>Buhari</a:t>
            </a:r>
            <a:r>
              <a:rPr lang="tr-TR" i="1" dirty="0" smtClean="0">
                <a:solidFill>
                  <a:srgbClr val="00B050"/>
                </a:solidFill>
              </a:rPr>
              <a:t> Tefsirinin Yazılı Kaynakları</a:t>
            </a:r>
            <a:r>
              <a:rPr lang="tr-TR" dirty="0" smtClean="0">
                <a:solidFill>
                  <a:srgbClr val="00B050"/>
                </a:solidFill>
              </a:rPr>
              <a:t> konusuyla ilgili materyal toplamakla meşgul oldu</a:t>
            </a:r>
            <a:r>
              <a:rPr lang="tr-TR" dirty="0" smtClean="0">
                <a:solidFill>
                  <a:srgbClr val="00B050"/>
                </a:solidFill>
              </a:rPr>
              <a:t>.</a:t>
            </a:r>
          </a:p>
          <a:p>
            <a:r>
              <a:rPr lang="tr-TR" dirty="0" smtClean="0">
                <a:solidFill>
                  <a:srgbClr val="00B050"/>
                </a:solidFill>
              </a:rPr>
              <a:t>İslam Tetkikleri Enstitüsü Kütüphanesi’nde,  gelen kitapların kayıt ve </a:t>
            </a:r>
            <a:r>
              <a:rPr lang="tr-TR" dirty="0" err="1" smtClean="0">
                <a:solidFill>
                  <a:srgbClr val="00B050"/>
                </a:solidFill>
              </a:rPr>
              <a:t>kataloğunu</a:t>
            </a:r>
            <a:r>
              <a:rPr lang="tr-TR" dirty="0" smtClean="0">
                <a:solidFill>
                  <a:srgbClr val="00B050"/>
                </a:solidFill>
              </a:rPr>
              <a:t> yaptı</a:t>
            </a:r>
            <a:r>
              <a:rPr lang="tr-TR" dirty="0" smtClean="0">
                <a:solidFill>
                  <a:srgbClr val="00B050"/>
                </a:solidFill>
              </a:rPr>
              <a:t>.</a:t>
            </a:r>
          </a:p>
          <a:p>
            <a:r>
              <a:rPr lang="tr-TR" dirty="0" smtClean="0">
                <a:solidFill>
                  <a:srgbClr val="00B050"/>
                </a:solidFill>
              </a:rPr>
              <a:t>İslam Tetkikleri dergisinin basımına yardım edip bu dergiye makale hazırladı.</a:t>
            </a:r>
            <a:endParaRPr lang="tr-TR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tr-TR" dirty="0" smtClean="0"/>
              <a:t> </a:t>
            </a:r>
            <a:r>
              <a:rPr lang="tr-TR" dirty="0" smtClean="0">
                <a:solidFill>
                  <a:srgbClr val="00B050"/>
                </a:solidFill>
              </a:rPr>
              <a:t>Umumi </a:t>
            </a:r>
            <a:r>
              <a:rPr lang="tr-TR" dirty="0" smtClean="0">
                <a:solidFill>
                  <a:srgbClr val="00B050"/>
                </a:solidFill>
              </a:rPr>
              <a:t>Türk Tarihi Kürsüsü asistanı Fuat Sezgin, 1953/54 eğitim yılı içinde </a:t>
            </a:r>
            <a:r>
              <a:rPr lang="tr-TR" dirty="0" err="1" smtClean="0">
                <a:solidFill>
                  <a:srgbClr val="00B050"/>
                </a:solidFill>
              </a:rPr>
              <a:t>habilitasyon</a:t>
            </a:r>
            <a:r>
              <a:rPr lang="tr-TR" baseline="30000" dirty="0" smtClean="0">
                <a:solidFill>
                  <a:srgbClr val="00B050"/>
                </a:solidFill>
              </a:rPr>
              <a:t> </a:t>
            </a:r>
            <a:r>
              <a:rPr lang="tr-TR" dirty="0" smtClean="0">
                <a:solidFill>
                  <a:srgbClr val="00B050"/>
                </a:solidFill>
              </a:rPr>
              <a:t>tezini </a:t>
            </a:r>
            <a:r>
              <a:rPr lang="tr-TR" dirty="0" smtClean="0">
                <a:solidFill>
                  <a:srgbClr val="00B050"/>
                </a:solidFill>
              </a:rPr>
              <a:t>bitirdi ve doçentlik imtihanının yabancı dil safhasını başarıyla tamamladı. </a:t>
            </a:r>
            <a:endParaRPr lang="tr-TR" dirty="0" smtClean="0">
              <a:solidFill>
                <a:srgbClr val="00B050"/>
              </a:solidFill>
            </a:endParaRPr>
          </a:p>
          <a:p>
            <a:pPr fontAlgn="base"/>
            <a:r>
              <a:rPr lang="tr-TR" dirty="0" smtClean="0">
                <a:solidFill>
                  <a:srgbClr val="00B050"/>
                </a:solidFill>
              </a:rPr>
              <a:t>Fuat </a:t>
            </a:r>
            <a:r>
              <a:rPr lang="tr-TR" dirty="0" smtClean="0">
                <a:solidFill>
                  <a:srgbClr val="00B050"/>
                </a:solidFill>
              </a:rPr>
              <a:t>Sezgin </a:t>
            </a:r>
            <a:r>
              <a:rPr lang="tr-TR" i="1" dirty="0" err="1" smtClean="0">
                <a:solidFill>
                  <a:srgbClr val="00B050"/>
                </a:solidFill>
              </a:rPr>
              <a:t>Buhârî’nin</a:t>
            </a:r>
            <a:r>
              <a:rPr lang="tr-TR" i="1" dirty="0" smtClean="0">
                <a:solidFill>
                  <a:srgbClr val="00B050"/>
                </a:solidFill>
              </a:rPr>
              <a:t> Kaynakları Hakkında Araştırmalar</a:t>
            </a:r>
            <a:r>
              <a:rPr lang="tr-TR" dirty="0" smtClean="0">
                <a:solidFill>
                  <a:srgbClr val="00B050"/>
                </a:solidFill>
              </a:rPr>
              <a:t> adındaki doçentlik tezini 1956 yılında yayımladı</a:t>
            </a:r>
            <a:r>
              <a:rPr lang="tr-TR" dirty="0" smtClean="0">
                <a:solidFill>
                  <a:srgbClr val="00B050"/>
                </a:solidFill>
              </a:rPr>
              <a:t>.</a:t>
            </a:r>
            <a:endParaRPr lang="tr-TR" dirty="0" smtClean="0">
              <a:solidFill>
                <a:srgbClr val="00B050"/>
              </a:solidFill>
            </a:endParaRPr>
          </a:p>
          <a:p>
            <a:r>
              <a:rPr lang="tr-TR" dirty="0" smtClean="0">
                <a:solidFill>
                  <a:srgbClr val="00B050"/>
                </a:solidFill>
              </a:rPr>
              <a:t>1957 yılında merkezi Almanya´da olan ve tüm dünyadaki bilim insanlarını destekleyen </a:t>
            </a:r>
            <a:r>
              <a:rPr lang="tr-TR" dirty="0" err="1" smtClean="0">
                <a:solidFill>
                  <a:srgbClr val="00B050"/>
                </a:solidFill>
              </a:rPr>
              <a:t>Alexander</a:t>
            </a:r>
            <a:r>
              <a:rPr lang="tr-TR" dirty="0" smtClean="0">
                <a:solidFill>
                  <a:srgbClr val="00B050"/>
                </a:solidFill>
              </a:rPr>
              <a:t> </a:t>
            </a:r>
            <a:r>
              <a:rPr lang="tr-TR" dirty="0" err="1" smtClean="0">
                <a:solidFill>
                  <a:srgbClr val="00B050"/>
                </a:solidFill>
              </a:rPr>
              <a:t>von</a:t>
            </a:r>
            <a:r>
              <a:rPr lang="tr-TR" dirty="0" smtClean="0">
                <a:solidFill>
                  <a:srgbClr val="00B050"/>
                </a:solidFill>
              </a:rPr>
              <a:t> </a:t>
            </a:r>
            <a:r>
              <a:rPr lang="tr-TR" dirty="0" err="1" smtClean="0">
                <a:solidFill>
                  <a:srgbClr val="00B050"/>
                </a:solidFill>
              </a:rPr>
              <a:t>Humboldt</a:t>
            </a:r>
            <a:r>
              <a:rPr lang="tr-TR" dirty="0" smtClean="0">
                <a:solidFill>
                  <a:srgbClr val="00B050"/>
                </a:solidFill>
              </a:rPr>
              <a:t> Vakfı bursunu kazandı. Bu burstan faydalanarak ilmî incelemelerde bulunmak ve Almancasını ilerletmek için 1957-58 yılları arasında Almanya’da bulundu. </a:t>
            </a:r>
            <a:endParaRPr lang="tr-TR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365</TotalTime>
  <Words>439</Words>
  <Application>Microsoft Office PowerPoint</Application>
  <PresentationFormat>Ekran Gösterisi (4:3)</PresentationFormat>
  <Paragraphs>38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4" baseType="lpstr">
      <vt:lpstr>Gündönümü</vt:lpstr>
      <vt:lpstr>2019-2020 EĞİTİM-ÖĞRETİM YILI MART AYI   DÖGEP TOPLANTISI</vt:lpstr>
      <vt:lpstr>Slayt 2</vt:lpstr>
      <vt:lpstr>Prof. Dr. Fuat Sezgin kimdir? 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User</cp:lastModifiedBy>
  <cp:revision>14</cp:revision>
  <dcterms:created xsi:type="dcterms:W3CDTF">2020-04-20T09:57:41Z</dcterms:created>
  <dcterms:modified xsi:type="dcterms:W3CDTF">2020-04-20T16:02:54Z</dcterms:modified>
</cp:coreProperties>
</file>