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8" r:id="rId3"/>
    <p:sldId id="259" r:id="rId4"/>
    <p:sldId id="260" r:id="rId5"/>
    <p:sldId id="261" r:id="rId6"/>
    <p:sldId id="262" r:id="rId7"/>
    <p:sldId id="265" r:id="rId8"/>
    <p:sldId id="266" r:id="rId9"/>
    <p:sldId id="334" r:id="rId10"/>
    <p:sldId id="264" r:id="rId11"/>
    <p:sldId id="267" r:id="rId12"/>
    <p:sldId id="268" r:id="rId13"/>
    <p:sldId id="269" r:id="rId14"/>
    <p:sldId id="270" r:id="rId15"/>
    <p:sldId id="271" r:id="rId16"/>
    <p:sldId id="272" r:id="rId17"/>
    <p:sldId id="273" r:id="rId18"/>
    <p:sldId id="274" r:id="rId19"/>
    <p:sldId id="275" r:id="rId20"/>
    <p:sldId id="276" r:id="rId21"/>
    <p:sldId id="277" r:id="rId22"/>
    <p:sldId id="281" r:id="rId23"/>
    <p:sldId id="290" r:id="rId24"/>
    <p:sldId id="291" r:id="rId25"/>
    <p:sldId id="292" r:id="rId26"/>
    <p:sldId id="293" r:id="rId27"/>
    <p:sldId id="294" r:id="rId28"/>
    <p:sldId id="295" r:id="rId29"/>
    <p:sldId id="296" r:id="rId30"/>
    <p:sldId id="297" r:id="rId31"/>
    <p:sldId id="330" r:id="rId32"/>
    <p:sldId id="329" r:id="rId33"/>
    <p:sldId id="328" r:id="rId34"/>
    <p:sldId id="327" r:id="rId35"/>
    <p:sldId id="326" r:id="rId36"/>
    <p:sldId id="325" r:id="rId37"/>
    <p:sldId id="324" r:id="rId38"/>
    <p:sldId id="323" r:id="rId39"/>
    <p:sldId id="322" r:id="rId40"/>
    <p:sldId id="320" r:id="rId41"/>
    <p:sldId id="319" r:id="rId4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7" autoAdjust="0"/>
    <p:restoredTop sz="94660"/>
  </p:normalViewPr>
  <p:slideViewPr>
    <p:cSldViewPr>
      <p:cViewPr varScale="1">
        <p:scale>
          <a:sx n="65" d="100"/>
          <a:sy n="65" d="100"/>
        </p:scale>
        <p:origin x="-151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A35FA7-1E25-4D26-B36D-D724E407FC9C}" type="datetimeFigureOut">
              <a:rPr lang="tr-TR" smtClean="0"/>
              <a:pPr/>
              <a:t>8.3.2016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CF3E6C-D497-48AE-BD45-A2A0CF79247B}"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072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tr-TR" smtClean="0"/>
          </a:p>
        </p:txBody>
      </p:sp>
      <p:sp>
        <p:nvSpPr>
          <p:cNvPr id="26628"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937B32-F360-4697-917A-F924AB5586F8}" type="slidenum">
              <a:rPr lang="tr-TR" smtClean="0"/>
              <a:pPr fontAlgn="base">
                <a:spcBef>
                  <a:spcPct val="0"/>
                </a:spcBef>
                <a:spcAft>
                  <a:spcPct val="0"/>
                </a:spcAft>
                <a:defRPr/>
              </a:pPr>
              <a:t>23</a:t>
            </a:fld>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8.3.2016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8.3.2016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8.3.2016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8.3.2016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8.3.2016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8.3.2016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8.3.2016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8.3.2016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8.3.2016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8.3.2016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8.3.2016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8.3.2016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548681"/>
            <a:ext cx="7772400" cy="1872208"/>
          </a:xfrm>
        </p:spPr>
        <p:txBody>
          <a:bodyPr/>
          <a:lstStyle/>
          <a:p>
            <a:r>
              <a:rPr lang="tr-TR" b="1" dirty="0" smtClean="0">
                <a:solidFill>
                  <a:srgbClr val="FF0000"/>
                </a:solidFill>
              </a:rPr>
              <a:t>BESLENME DOSTU OKULLAR PROGRAMI</a:t>
            </a:r>
            <a:endParaRPr lang="tr-TR" b="1" dirty="0">
              <a:solidFill>
                <a:srgbClr val="FF0000"/>
              </a:solidFill>
            </a:endParaRPr>
          </a:p>
        </p:txBody>
      </p:sp>
      <p:sp>
        <p:nvSpPr>
          <p:cNvPr id="3" name="2 Alt Başlık"/>
          <p:cNvSpPr>
            <a:spLocks noGrp="1"/>
          </p:cNvSpPr>
          <p:nvPr>
            <p:ph type="subTitle" idx="1"/>
          </p:nvPr>
        </p:nvSpPr>
        <p:spPr>
          <a:xfrm>
            <a:off x="1371600" y="2636912"/>
            <a:ext cx="6400800" cy="3001888"/>
          </a:xfrm>
        </p:spPr>
        <p:txBody>
          <a:bodyPr>
            <a:normAutofit fontScale="70000" lnSpcReduction="20000"/>
          </a:bodyPr>
          <a:lstStyle/>
          <a:p>
            <a:pPr>
              <a:defRPr/>
            </a:pPr>
            <a:r>
              <a:rPr lang="tr-TR" altLang="tr-TR" b="1" dirty="0" smtClean="0">
                <a:solidFill>
                  <a:srgbClr val="C00000"/>
                </a:solidFill>
                <a:latin typeface="Comic Sans MS" pitchFamily="66" charset="0"/>
                <a:cs typeface="Times New Roman" pitchFamily="18" charset="0"/>
              </a:rPr>
              <a:t>Amacı:</a:t>
            </a:r>
            <a:r>
              <a:rPr lang="tr-TR" altLang="tr-TR" dirty="0" smtClean="0">
                <a:solidFill>
                  <a:srgbClr val="C00000"/>
                </a:solidFill>
                <a:latin typeface="Comic Sans MS" pitchFamily="66" charset="0"/>
                <a:cs typeface="Times New Roman" pitchFamily="18" charset="0"/>
              </a:rPr>
              <a:t> </a:t>
            </a:r>
            <a:r>
              <a:rPr lang="tr-TR" altLang="tr-TR" dirty="0" smtClean="0">
                <a:solidFill>
                  <a:schemeClr val="tx1"/>
                </a:solidFill>
                <a:latin typeface="Comic Sans MS" pitchFamily="66" charset="0"/>
                <a:cs typeface="Times New Roman" pitchFamily="18" charset="0"/>
              </a:rPr>
              <a:t>Ülke genelinde okullardaki öğrencilerin sağlıklı beslenme ve hareketli yaşam konularında teşvik edilmesi ve bu konuda yapılan iyi uygulamaların desteklenmesi ile okul sağlığının geliştirilmesidir.</a:t>
            </a:r>
          </a:p>
          <a:p>
            <a:pPr>
              <a:defRPr/>
            </a:pPr>
            <a:endParaRPr lang="tr-TR" altLang="tr-TR" dirty="0" smtClean="0">
              <a:latin typeface="Comic Sans MS" pitchFamily="66" charset="0"/>
              <a:cs typeface="Times New Roman" pitchFamily="18" charset="0"/>
            </a:endParaRPr>
          </a:p>
          <a:p>
            <a:pPr>
              <a:defRPr/>
            </a:pPr>
            <a:r>
              <a:rPr lang="tr-TR" altLang="tr-TR" b="1" dirty="0" smtClean="0">
                <a:solidFill>
                  <a:srgbClr val="C00000"/>
                </a:solidFill>
                <a:latin typeface="Comic Sans MS" pitchFamily="66" charset="0"/>
              </a:rPr>
              <a:t>Kapsamı:</a:t>
            </a:r>
            <a:r>
              <a:rPr lang="tr-TR" altLang="tr-TR" b="1" dirty="0" smtClean="0">
                <a:solidFill>
                  <a:schemeClr val="accent2"/>
                </a:solidFill>
                <a:latin typeface="Comic Sans MS" pitchFamily="66" charset="0"/>
              </a:rPr>
              <a:t> </a:t>
            </a:r>
            <a:r>
              <a:rPr lang="tr-TR" altLang="tr-TR" dirty="0" smtClean="0">
                <a:solidFill>
                  <a:schemeClr val="tx1"/>
                </a:solidFill>
                <a:latin typeface="Comic Sans MS" pitchFamily="66" charset="0"/>
              </a:rPr>
              <a:t>Program Milli Eğitim Bakanlığı’na bağlı okul öncesi, ilk ve ortaöğretim okullarını kapsamaktadır (</a:t>
            </a:r>
            <a:r>
              <a:rPr lang="tr-TR" altLang="tr-TR" b="1" dirty="0" smtClean="0">
                <a:solidFill>
                  <a:srgbClr val="C00000"/>
                </a:solidFill>
                <a:latin typeface="Comic Sans MS" pitchFamily="66" charset="0"/>
              </a:rPr>
              <a:t>kreşleri kapsamamaktadır</a:t>
            </a:r>
            <a:r>
              <a:rPr lang="tr-TR" altLang="tr-TR" dirty="0" smtClean="0">
                <a:solidFill>
                  <a:schemeClr val="tx1"/>
                </a:solidFill>
                <a:latin typeface="Comic Sans MS" pitchFamily="66" charset="0"/>
              </a:rPr>
              <a:t>)</a:t>
            </a:r>
            <a:r>
              <a:rPr lang="tr-TR" altLang="tr-TR" dirty="0" smtClean="0">
                <a:latin typeface="Comic Sans MS" pitchFamily="66" charset="0"/>
              </a:rPr>
              <a:t>.</a:t>
            </a:r>
            <a:endParaRPr lang="tr-TR" altLang="tr-TR" sz="2000" dirty="0" smtClean="0">
              <a:latin typeface="Comic Sans MS" pitchFamily="66" charset="0"/>
              <a:cs typeface="Times New Roman" pitchFamily="18" charset="0"/>
            </a:endParaRPr>
          </a:p>
          <a:p>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FF0000"/>
                </a:solidFill>
              </a:rPr>
              <a:t>BAŞVURU DOSYASI</a:t>
            </a:r>
            <a:endParaRPr lang="tr-TR" b="1" dirty="0">
              <a:solidFill>
                <a:srgbClr val="FF0000"/>
              </a:solidFill>
            </a:endParaRPr>
          </a:p>
        </p:txBody>
      </p:sp>
      <p:sp>
        <p:nvSpPr>
          <p:cNvPr id="3" name="2 İçerik Yer Tutucusu"/>
          <p:cNvSpPr>
            <a:spLocks noGrp="1"/>
          </p:cNvSpPr>
          <p:nvPr>
            <p:ph idx="1"/>
          </p:nvPr>
        </p:nvSpPr>
        <p:spPr/>
        <p:txBody>
          <a:bodyPr>
            <a:normAutofit fontScale="92500" lnSpcReduction="10000"/>
          </a:bodyPr>
          <a:lstStyle/>
          <a:p>
            <a:pPr marL="1519238" lvl="3" indent="-514350">
              <a:buFont typeface="+mj-lt"/>
              <a:buAutoNum type="arabicPeriod"/>
            </a:pPr>
            <a:r>
              <a:rPr lang="tr-TR" altLang="tr-TR" sz="3200" dirty="0" smtClean="0">
                <a:latin typeface="Comic Sans MS" pitchFamily="66" charset="0"/>
              </a:rPr>
              <a:t>Okul bünyesinde oluşturulan “</a:t>
            </a:r>
            <a:r>
              <a:rPr lang="tr-TR" altLang="tr-TR" sz="3200" b="1" dirty="0" smtClean="0">
                <a:solidFill>
                  <a:srgbClr val="C00000"/>
                </a:solidFill>
                <a:latin typeface="Comic Sans MS" pitchFamily="66" charset="0"/>
              </a:rPr>
              <a:t>Beslenme ve Hareketli Yaşam Ekibi</a:t>
            </a:r>
            <a:r>
              <a:rPr lang="tr-TR" altLang="tr-TR" sz="3200" dirty="0" smtClean="0">
                <a:latin typeface="Comic Sans MS" pitchFamily="66" charset="0"/>
              </a:rPr>
              <a:t>” üye listesi,</a:t>
            </a:r>
          </a:p>
          <a:p>
            <a:pPr marL="1519238" lvl="3" indent="-514350">
              <a:buFont typeface="+mj-lt"/>
              <a:buAutoNum type="arabicPeriod"/>
            </a:pPr>
            <a:r>
              <a:rPr lang="tr-TR" altLang="tr-TR" sz="3200" dirty="0" smtClean="0">
                <a:latin typeface="Comic Sans MS" pitchFamily="66" charset="0"/>
              </a:rPr>
              <a:t>Ekipçe hazırlanan ve değerlendirme formundaki 4 başlığı da içeren “</a:t>
            </a:r>
            <a:r>
              <a:rPr lang="tr-TR" altLang="tr-TR" sz="3200" b="1" dirty="0" smtClean="0">
                <a:solidFill>
                  <a:srgbClr val="C00000"/>
                </a:solidFill>
                <a:latin typeface="Comic Sans MS" pitchFamily="66" charset="0"/>
              </a:rPr>
              <a:t>Beslenme Dostu Okul Planı</a:t>
            </a:r>
            <a:r>
              <a:rPr lang="tr-TR" altLang="tr-TR" sz="3200" dirty="0" smtClean="0">
                <a:latin typeface="Comic Sans MS" pitchFamily="66" charset="0"/>
              </a:rPr>
              <a:t>”,</a:t>
            </a:r>
          </a:p>
          <a:p>
            <a:pPr marL="1519238" lvl="3" indent="-514350">
              <a:buFont typeface="+mj-lt"/>
              <a:buAutoNum type="arabicPeriod"/>
            </a:pPr>
            <a:r>
              <a:rPr lang="tr-TR" altLang="tr-TR" sz="3200" dirty="0" smtClean="0">
                <a:latin typeface="Comic Sans MS" pitchFamily="66" charset="0"/>
              </a:rPr>
              <a:t>Plan kapsamında gerçekleştirilen etkinliklere ait </a:t>
            </a:r>
            <a:r>
              <a:rPr lang="tr-TR" altLang="tr-TR" sz="3200" b="1" dirty="0" smtClean="0">
                <a:solidFill>
                  <a:srgbClr val="C00000"/>
                </a:solidFill>
                <a:latin typeface="Comic Sans MS" pitchFamily="66" charset="0"/>
              </a:rPr>
              <a:t>belgeler</a:t>
            </a:r>
            <a:r>
              <a:rPr lang="tr-TR" altLang="tr-TR" sz="3200" dirty="0" smtClean="0">
                <a:latin typeface="Comic Sans MS" pitchFamily="66" charset="0"/>
              </a:rPr>
              <a:t> (fotoğraf, kayıt/katılım listeleri, afiş, broşür vb.) yer almalıdır.</a:t>
            </a: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altLang="tr-TR" dirty="0" smtClean="0">
                <a:latin typeface="Comic Sans MS" pitchFamily="66" charset="0"/>
              </a:rPr>
              <a:t>Plan kapsamında gerçekleştirilen etkinliklere ait </a:t>
            </a:r>
            <a:r>
              <a:rPr lang="tr-TR" altLang="tr-TR" b="1" dirty="0" smtClean="0">
                <a:solidFill>
                  <a:srgbClr val="C00000"/>
                </a:solidFill>
                <a:latin typeface="Comic Sans MS" pitchFamily="66" charset="0"/>
              </a:rPr>
              <a:t>belgeler</a:t>
            </a:r>
            <a:endParaRPr lang="tr-TR" dirty="0"/>
          </a:p>
        </p:txBody>
      </p:sp>
      <p:pic>
        <p:nvPicPr>
          <p:cNvPr id="4" name="5 İçerik Yer Tutucusu" descr="images.jpg"/>
          <p:cNvPicPr>
            <a:picLocks noGrp="1" noChangeAspect="1"/>
          </p:cNvPicPr>
          <p:nvPr>
            <p:ph idx="1"/>
          </p:nvPr>
        </p:nvPicPr>
        <p:blipFill>
          <a:blip r:embed="rId2" cstate="print"/>
          <a:stretch>
            <a:fillRect/>
          </a:stretch>
        </p:blipFill>
        <p:spPr>
          <a:xfrm>
            <a:off x="1187624" y="1988840"/>
            <a:ext cx="2664296" cy="2016224"/>
          </a:xfrm>
        </p:spPr>
      </p:pic>
      <p:pic>
        <p:nvPicPr>
          <p:cNvPr id="5" name="4 Resim" descr="images3.jpg"/>
          <p:cNvPicPr>
            <a:picLocks noChangeAspect="1"/>
          </p:cNvPicPr>
          <p:nvPr/>
        </p:nvPicPr>
        <p:blipFill>
          <a:blip r:embed="rId3" cstate="print"/>
          <a:stretch>
            <a:fillRect/>
          </a:stretch>
        </p:blipFill>
        <p:spPr>
          <a:xfrm>
            <a:off x="5000628" y="2060848"/>
            <a:ext cx="2643206" cy="1868218"/>
          </a:xfrm>
          <a:prstGeom prst="rect">
            <a:avLst/>
          </a:prstGeom>
        </p:spPr>
      </p:pic>
      <p:pic>
        <p:nvPicPr>
          <p:cNvPr id="6" name="5 Resim" descr="images2.jpg"/>
          <p:cNvPicPr>
            <a:picLocks noChangeAspect="1"/>
          </p:cNvPicPr>
          <p:nvPr/>
        </p:nvPicPr>
        <p:blipFill>
          <a:blip r:embed="rId4" cstate="print"/>
          <a:stretch>
            <a:fillRect/>
          </a:stretch>
        </p:blipFill>
        <p:spPr>
          <a:xfrm>
            <a:off x="2627784" y="4581128"/>
            <a:ext cx="4171976" cy="185738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FF0000"/>
                </a:solidFill>
              </a:rPr>
              <a:t>GENEL KURALLAR</a:t>
            </a:r>
            <a:endParaRPr lang="tr-TR" b="1" dirty="0">
              <a:solidFill>
                <a:srgbClr val="FF0000"/>
              </a:solidFill>
            </a:endParaRPr>
          </a:p>
        </p:txBody>
      </p:sp>
      <p:sp>
        <p:nvSpPr>
          <p:cNvPr id="3" name="2 İçerik Yer Tutucusu"/>
          <p:cNvSpPr>
            <a:spLocks noGrp="1"/>
          </p:cNvSpPr>
          <p:nvPr>
            <p:ph idx="1"/>
          </p:nvPr>
        </p:nvSpPr>
        <p:spPr/>
        <p:txBody>
          <a:bodyPr>
            <a:normAutofit fontScale="92500"/>
          </a:bodyPr>
          <a:lstStyle/>
          <a:p>
            <a:pPr>
              <a:lnSpc>
                <a:spcPct val="90000"/>
              </a:lnSpc>
            </a:pPr>
            <a:r>
              <a:rPr lang="tr-TR" altLang="tr-TR" sz="3600" dirty="0" smtClean="0">
                <a:latin typeface="Comic Sans MS" pitchFamily="66" charset="0"/>
              </a:rPr>
              <a:t>Okul birden fazla öğretim programına sahipse her program için </a:t>
            </a:r>
            <a:r>
              <a:rPr lang="tr-TR" altLang="tr-TR" sz="3600" b="1" dirty="0" smtClean="0">
                <a:solidFill>
                  <a:srgbClr val="C00000"/>
                </a:solidFill>
                <a:latin typeface="Comic Sans MS" pitchFamily="66" charset="0"/>
              </a:rPr>
              <a:t>ayrı ayrı </a:t>
            </a:r>
            <a:r>
              <a:rPr lang="tr-TR" altLang="tr-TR" sz="3600" dirty="0" smtClean="0">
                <a:latin typeface="Comic Sans MS" pitchFamily="66" charset="0"/>
              </a:rPr>
              <a:t>başvuruda bulunmalıdır. </a:t>
            </a:r>
          </a:p>
          <a:p>
            <a:pPr lvl="1">
              <a:lnSpc>
                <a:spcPct val="90000"/>
              </a:lnSpc>
            </a:pPr>
            <a:r>
              <a:rPr lang="tr-TR" altLang="tr-TR" sz="3200" dirty="0" smtClean="0">
                <a:latin typeface="Comic Sans MS" pitchFamily="66" charset="0"/>
              </a:rPr>
              <a:t>İlkokul ve ortaokul olarak eğitim veren bir okul ilkokul için ayrı, ortaokul için </a:t>
            </a:r>
            <a:r>
              <a:rPr lang="tr-TR" altLang="tr-TR" sz="3200" b="1" dirty="0" smtClean="0">
                <a:solidFill>
                  <a:srgbClr val="C00000"/>
                </a:solidFill>
                <a:latin typeface="Comic Sans MS" pitchFamily="66" charset="0"/>
              </a:rPr>
              <a:t>ayrı</a:t>
            </a:r>
            <a:r>
              <a:rPr lang="tr-TR" altLang="tr-TR" sz="3200" dirty="0" smtClean="0">
                <a:solidFill>
                  <a:srgbClr val="C00000"/>
                </a:solidFill>
                <a:latin typeface="Comic Sans MS" pitchFamily="66" charset="0"/>
              </a:rPr>
              <a:t> </a:t>
            </a:r>
            <a:r>
              <a:rPr lang="tr-TR" altLang="tr-TR" sz="3200" dirty="0" smtClean="0">
                <a:latin typeface="Comic Sans MS" pitchFamily="66" charset="0"/>
              </a:rPr>
              <a:t>başvuruda bulunacak şekilde </a:t>
            </a:r>
            <a:r>
              <a:rPr lang="tr-TR" altLang="tr-TR" sz="3200" b="1" dirty="0" smtClean="0">
                <a:solidFill>
                  <a:srgbClr val="C00000"/>
                </a:solidFill>
                <a:latin typeface="Comic Sans MS" pitchFamily="66" charset="0"/>
              </a:rPr>
              <a:t>dosya</a:t>
            </a:r>
            <a:r>
              <a:rPr lang="tr-TR" altLang="tr-TR" sz="3200" dirty="0" smtClean="0">
                <a:latin typeface="Comic Sans MS" pitchFamily="66" charset="0"/>
              </a:rPr>
              <a:t> hazırlıkları yapmalıdır. </a:t>
            </a:r>
          </a:p>
          <a:p>
            <a:pPr lvl="1">
              <a:lnSpc>
                <a:spcPct val="90000"/>
              </a:lnSpc>
            </a:pPr>
            <a:r>
              <a:rPr lang="tr-TR" altLang="tr-TR" sz="3200" b="1" dirty="0" smtClean="0">
                <a:solidFill>
                  <a:srgbClr val="C00000"/>
                </a:solidFill>
                <a:latin typeface="Comic Sans MS" pitchFamily="66" charset="0"/>
              </a:rPr>
              <a:t>Değerlendirme ekibi</a:t>
            </a:r>
            <a:r>
              <a:rPr lang="tr-TR" altLang="tr-TR" sz="3200" dirty="0" smtClean="0">
                <a:latin typeface="Comic Sans MS" pitchFamily="66" charset="0"/>
              </a:rPr>
              <a:t>nce doldurulacak formlar da her eğitim-öğretim programı için </a:t>
            </a:r>
            <a:r>
              <a:rPr lang="tr-TR" altLang="tr-TR" sz="3200" b="1" dirty="0" smtClean="0">
                <a:solidFill>
                  <a:srgbClr val="C00000"/>
                </a:solidFill>
                <a:latin typeface="Comic Sans MS" pitchFamily="66" charset="0"/>
              </a:rPr>
              <a:t>ayrı ayrı </a:t>
            </a:r>
            <a:r>
              <a:rPr lang="tr-TR" altLang="tr-TR" sz="3200" dirty="0" smtClean="0">
                <a:latin typeface="Comic Sans MS" pitchFamily="66" charset="0"/>
              </a:rPr>
              <a:t>doldurulacaktır</a:t>
            </a:r>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FF0000"/>
                </a:solidFill>
              </a:rPr>
              <a:t>GENEL KURALLAR</a:t>
            </a:r>
            <a:endParaRPr lang="tr-TR" b="1" dirty="0">
              <a:solidFill>
                <a:srgbClr val="FF0000"/>
              </a:solidFill>
            </a:endParaRPr>
          </a:p>
        </p:txBody>
      </p:sp>
      <p:sp>
        <p:nvSpPr>
          <p:cNvPr id="3" name="2 İçerik Yer Tutucusu"/>
          <p:cNvSpPr>
            <a:spLocks noGrp="1"/>
          </p:cNvSpPr>
          <p:nvPr>
            <p:ph idx="1"/>
          </p:nvPr>
        </p:nvSpPr>
        <p:spPr/>
        <p:txBody>
          <a:bodyPr/>
          <a:lstStyle/>
          <a:p>
            <a:pPr>
              <a:lnSpc>
                <a:spcPct val="90000"/>
              </a:lnSpc>
            </a:pPr>
            <a:r>
              <a:rPr lang="tr-TR" altLang="tr-TR" dirty="0" smtClean="0">
                <a:latin typeface="Comic Sans MS" pitchFamily="66" charset="0"/>
              </a:rPr>
              <a:t>Okulun Beslenme Dostu Okullar Programı’na başvurabilmesi için “</a:t>
            </a:r>
            <a:r>
              <a:rPr lang="tr-TR" altLang="tr-TR" b="1" dirty="0" smtClean="0">
                <a:solidFill>
                  <a:srgbClr val="C00000"/>
                </a:solidFill>
                <a:latin typeface="Comic Sans MS" pitchFamily="66" charset="0"/>
              </a:rPr>
              <a:t>Beyaz Bayrak Sertifikası</a:t>
            </a:r>
            <a:r>
              <a:rPr lang="tr-TR" altLang="tr-TR" dirty="0" smtClean="0">
                <a:latin typeface="Comic Sans MS" pitchFamily="66" charset="0"/>
              </a:rPr>
              <a:t>” sahibi olması gerekmektedir. </a:t>
            </a:r>
          </a:p>
          <a:p>
            <a:pPr>
              <a:lnSpc>
                <a:spcPct val="90000"/>
              </a:lnSpc>
            </a:pPr>
            <a:r>
              <a:rPr lang="tr-TR" altLang="tr-TR" dirty="0" smtClean="0">
                <a:latin typeface="Comic Sans MS" pitchFamily="66" charset="0"/>
              </a:rPr>
              <a:t>Sertifika güncel (</a:t>
            </a:r>
            <a:r>
              <a:rPr lang="tr-TR" altLang="tr-TR" b="1" dirty="0" smtClean="0">
                <a:solidFill>
                  <a:srgbClr val="C00000"/>
                </a:solidFill>
                <a:latin typeface="Comic Sans MS" pitchFamily="66" charset="0"/>
              </a:rPr>
              <a:t>süresi dolmamış</a:t>
            </a:r>
            <a:r>
              <a:rPr lang="tr-TR" altLang="tr-TR" dirty="0" smtClean="0">
                <a:latin typeface="Comic Sans MS" pitchFamily="66" charset="0"/>
              </a:rPr>
              <a:t>) olmalıdır. </a:t>
            </a:r>
            <a:endParaRPr lang="tr-TR" altLang="tr-TR" sz="2000" dirty="0" smtClean="0">
              <a:latin typeface="Comic Sans MS" pitchFamily="66"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altLang="tr-TR" b="1" dirty="0" smtClean="0">
                <a:solidFill>
                  <a:srgbClr val="C00000"/>
                </a:solidFill>
                <a:latin typeface="Comic Sans MS" pitchFamily="66" charset="0"/>
              </a:rPr>
              <a:t>BESLENME DOSTU OKUL PROGRAMI İŞ AKIŞI</a:t>
            </a:r>
            <a:endParaRPr lang="tr-TR" dirty="0"/>
          </a:p>
        </p:txBody>
      </p:sp>
      <p:sp>
        <p:nvSpPr>
          <p:cNvPr id="3" name="2 İçerik Yer Tutucusu"/>
          <p:cNvSpPr>
            <a:spLocks noGrp="1"/>
          </p:cNvSpPr>
          <p:nvPr>
            <p:ph idx="1"/>
          </p:nvPr>
        </p:nvSpPr>
        <p:spPr/>
        <p:txBody>
          <a:bodyPr>
            <a:normAutofit fontScale="85000" lnSpcReduction="10000"/>
          </a:bodyPr>
          <a:lstStyle/>
          <a:p>
            <a:r>
              <a:rPr lang="tr-TR" altLang="tr-TR" dirty="0" smtClean="0">
                <a:latin typeface="Comic Sans MS" pitchFamily="66" charset="0"/>
              </a:rPr>
              <a:t>Program İl Millî Eğitim Müdürlüğü aracılığı ile okullara Beslenme Dostu Okullar Programı Uygulama Kılavuzu ve kılavuzun ekleri </a:t>
            </a:r>
          </a:p>
          <a:p>
            <a:pPr>
              <a:buNone/>
            </a:pPr>
            <a:r>
              <a:rPr lang="tr-TR" altLang="tr-TR" b="1" dirty="0" smtClean="0">
                <a:latin typeface="Comic Sans MS" pitchFamily="66" charset="0"/>
              </a:rPr>
              <a:t>EK-1: Beslenme Dostu Okul Başvuru Formu, </a:t>
            </a:r>
          </a:p>
          <a:p>
            <a:pPr>
              <a:buNone/>
            </a:pPr>
            <a:r>
              <a:rPr lang="tr-TR" altLang="tr-TR" b="1" dirty="0" smtClean="0">
                <a:solidFill>
                  <a:srgbClr val="C00000"/>
                </a:solidFill>
                <a:latin typeface="Comic Sans MS" pitchFamily="66" charset="0"/>
              </a:rPr>
              <a:t>EK-2: Beslenme Dostu Okul Değerlendirme Formu, </a:t>
            </a:r>
          </a:p>
          <a:p>
            <a:pPr>
              <a:buNone/>
            </a:pPr>
            <a:r>
              <a:rPr lang="tr-TR" altLang="tr-TR" b="1" dirty="0" smtClean="0">
                <a:latin typeface="Comic Sans MS" pitchFamily="66" charset="0"/>
              </a:rPr>
              <a:t>EK-3: Okul Bilgi Formu, </a:t>
            </a:r>
          </a:p>
          <a:p>
            <a:pPr>
              <a:buNone/>
            </a:pPr>
            <a:r>
              <a:rPr lang="tr-TR" altLang="tr-TR" b="1" dirty="0" smtClean="0">
                <a:latin typeface="Comic Sans MS" pitchFamily="66" charset="0"/>
              </a:rPr>
              <a:t>EK-4: Beslenme Dostu Okul Planı Formu</a:t>
            </a:r>
          </a:p>
          <a:p>
            <a:pPr algn="r">
              <a:buNone/>
            </a:pPr>
            <a:r>
              <a:rPr lang="tr-TR" altLang="tr-TR" dirty="0" smtClean="0">
                <a:latin typeface="Comic Sans MS" pitchFamily="66" charset="0"/>
              </a:rPr>
              <a:t>ile birlikte duyurulur.</a:t>
            </a:r>
          </a:p>
          <a:p>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altLang="tr-TR" b="1" dirty="0" smtClean="0">
                <a:solidFill>
                  <a:srgbClr val="C00000"/>
                </a:solidFill>
                <a:latin typeface="Comic Sans MS" pitchFamily="66" charset="0"/>
              </a:rPr>
              <a:t>BESLENME DOSTU OKUL PROGRAMI İŞ AKIŞI</a:t>
            </a:r>
            <a:endParaRPr lang="tr-TR" dirty="0"/>
          </a:p>
        </p:txBody>
      </p:sp>
      <p:sp>
        <p:nvSpPr>
          <p:cNvPr id="3" name="2 İçerik Yer Tutucusu"/>
          <p:cNvSpPr>
            <a:spLocks noGrp="1"/>
          </p:cNvSpPr>
          <p:nvPr>
            <p:ph idx="1"/>
          </p:nvPr>
        </p:nvSpPr>
        <p:spPr/>
        <p:txBody>
          <a:bodyPr/>
          <a:lstStyle/>
          <a:p>
            <a:pPr>
              <a:buNone/>
            </a:pPr>
            <a:r>
              <a:rPr lang="tr-TR" altLang="tr-TR" b="1" dirty="0" smtClean="0">
                <a:solidFill>
                  <a:srgbClr val="C00000"/>
                </a:solidFill>
                <a:latin typeface="Comic Sans MS" pitchFamily="66" charset="0"/>
              </a:rPr>
              <a:t>Başvuru;</a:t>
            </a:r>
          </a:p>
          <a:p>
            <a:pPr>
              <a:buNone/>
            </a:pPr>
            <a:r>
              <a:rPr lang="tr-TR" altLang="tr-TR" dirty="0" smtClean="0">
                <a:latin typeface="Comic Sans MS" pitchFamily="66" charset="0"/>
              </a:rPr>
              <a:t>EK-1: Beslenme Dostu Okul Başvuru Formu doldurularak ve hazırlanmış olan </a:t>
            </a:r>
            <a:r>
              <a:rPr lang="tr-TR" altLang="tr-TR" b="1" dirty="0" smtClean="0">
                <a:solidFill>
                  <a:srgbClr val="C00000"/>
                </a:solidFill>
                <a:latin typeface="Comic Sans MS" pitchFamily="66" charset="0"/>
              </a:rPr>
              <a:t>Başvuru Dosyası </a:t>
            </a:r>
            <a:r>
              <a:rPr lang="tr-TR" altLang="tr-TR" dirty="0" smtClean="0">
                <a:latin typeface="Comic Sans MS" pitchFamily="66" charset="0"/>
              </a:rPr>
              <a:t>ile </a:t>
            </a:r>
          </a:p>
          <a:p>
            <a:pPr>
              <a:buNone/>
            </a:pPr>
            <a:r>
              <a:rPr lang="tr-TR" altLang="tr-TR" dirty="0" smtClean="0">
                <a:latin typeface="Comic Sans MS" pitchFamily="66" charset="0"/>
              </a:rPr>
              <a:t>İl Millî Eğitim Müdürlüğü aracılığıyla </a:t>
            </a:r>
          </a:p>
          <a:p>
            <a:pPr>
              <a:buNone/>
            </a:pPr>
            <a:r>
              <a:rPr lang="tr-TR" altLang="tr-TR" dirty="0" smtClean="0">
                <a:latin typeface="Comic Sans MS" pitchFamily="66" charset="0"/>
              </a:rPr>
              <a:t>Halk Sağlığı Müdürlüğü Bulaşıcı Olmayan Hastalıklar, Programlar/Kanser Şube Müdürlüğü’ne yapılır.</a:t>
            </a:r>
          </a:p>
          <a:p>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altLang="tr-TR" b="1" dirty="0" smtClean="0">
                <a:solidFill>
                  <a:srgbClr val="C00000"/>
                </a:solidFill>
                <a:latin typeface="Comic Sans MS" pitchFamily="66" charset="0"/>
              </a:rPr>
              <a:t>BESLENME DOSTU OKUL PROGRAMI İŞ AKIŞI</a:t>
            </a:r>
            <a:endParaRPr lang="tr-TR" dirty="0"/>
          </a:p>
        </p:txBody>
      </p:sp>
      <p:sp>
        <p:nvSpPr>
          <p:cNvPr id="3" name="2 İçerik Yer Tutucusu"/>
          <p:cNvSpPr>
            <a:spLocks noGrp="1"/>
          </p:cNvSpPr>
          <p:nvPr>
            <p:ph idx="1"/>
          </p:nvPr>
        </p:nvSpPr>
        <p:spPr/>
        <p:txBody>
          <a:bodyPr>
            <a:normAutofit fontScale="85000" lnSpcReduction="10000"/>
          </a:bodyPr>
          <a:lstStyle/>
          <a:p>
            <a:r>
              <a:rPr lang="tr-TR" altLang="tr-TR" dirty="0" smtClean="0">
                <a:latin typeface="Comic Sans MS" pitchFamily="66" charset="0"/>
              </a:rPr>
              <a:t>Başvuru yapan okulun Başvuru Dosyası başvuru aşamasında İl Millî Eğitim Müdürlüğü’nce incelenir. </a:t>
            </a:r>
          </a:p>
          <a:p>
            <a:r>
              <a:rPr lang="tr-TR" altLang="tr-TR" dirty="0" smtClean="0">
                <a:latin typeface="Comic Sans MS" pitchFamily="66" charset="0"/>
              </a:rPr>
              <a:t>İl Millî Eğitim Müdürlüğü’nce yapılan incelemede temel koşulların varlığı kontrol edilir. </a:t>
            </a:r>
          </a:p>
          <a:p>
            <a:r>
              <a:rPr lang="tr-TR" altLang="tr-TR" dirty="0" smtClean="0">
                <a:latin typeface="Comic Sans MS" pitchFamily="66" charset="0"/>
              </a:rPr>
              <a:t>Temel koşullar: </a:t>
            </a:r>
            <a:r>
              <a:rPr lang="tr-TR" altLang="tr-TR" b="1" u="sng" dirty="0" smtClean="0">
                <a:solidFill>
                  <a:srgbClr val="C00000"/>
                </a:solidFill>
                <a:latin typeface="Comic Sans MS" pitchFamily="66" charset="0"/>
              </a:rPr>
              <a:t>Başvuru Dosyasının varlığı </a:t>
            </a:r>
            <a:r>
              <a:rPr lang="tr-TR" altLang="tr-TR" b="1" dirty="0" smtClean="0">
                <a:solidFill>
                  <a:srgbClr val="C00000"/>
                </a:solidFill>
                <a:latin typeface="Comic Sans MS" pitchFamily="66" charset="0"/>
              </a:rPr>
              <a:t>ve </a:t>
            </a:r>
            <a:r>
              <a:rPr lang="tr-TR" altLang="tr-TR" b="1" u="sng" dirty="0" smtClean="0">
                <a:solidFill>
                  <a:srgbClr val="C00000"/>
                </a:solidFill>
                <a:latin typeface="Comic Sans MS" pitchFamily="66" charset="0"/>
              </a:rPr>
              <a:t>dosya içeriğinin tam olması</a:t>
            </a:r>
            <a:r>
              <a:rPr lang="tr-TR" altLang="tr-TR" b="1" dirty="0" smtClean="0">
                <a:solidFill>
                  <a:srgbClr val="C00000"/>
                </a:solidFill>
                <a:latin typeface="Comic Sans MS" pitchFamily="66" charset="0"/>
              </a:rPr>
              <a:t>dır. </a:t>
            </a:r>
          </a:p>
          <a:p>
            <a:r>
              <a:rPr lang="tr-TR" altLang="tr-TR" dirty="0" smtClean="0">
                <a:latin typeface="Comic Sans MS" pitchFamily="66" charset="0"/>
              </a:rPr>
              <a:t>Dosya içeriği tam değil ise okula yazılı geri bildirim yapılır ve başvuru kabul edilmez. Okul, eksiklerini tamamlaması halinde tekrar başvuruda bulunabilir. </a:t>
            </a:r>
          </a:p>
          <a:p>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altLang="tr-TR" b="1" dirty="0" smtClean="0">
                <a:solidFill>
                  <a:srgbClr val="C00000"/>
                </a:solidFill>
                <a:latin typeface="Comic Sans MS" pitchFamily="66" charset="0"/>
              </a:rPr>
              <a:t>BESLENME DOSTU OKUL PROGRAMI İŞ AKIŞI</a:t>
            </a:r>
            <a:endParaRPr lang="tr-TR" dirty="0"/>
          </a:p>
        </p:txBody>
      </p:sp>
      <p:sp>
        <p:nvSpPr>
          <p:cNvPr id="3" name="2 İçerik Yer Tutucusu"/>
          <p:cNvSpPr>
            <a:spLocks noGrp="1"/>
          </p:cNvSpPr>
          <p:nvPr>
            <p:ph idx="1"/>
          </p:nvPr>
        </p:nvSpPr>
        <p:spPr/>
        <p:txBody>
          <a:bodyPr>
            <a:normAutofit fontScale="77500" lnSpcReduction="20000"/>
          </a:bodyPr>
          <a:lstStyle/>
          <a:p>
            <a:pPr algn="just">
              <a:defRPr/>
            </a:pPr>
            <a:r>
              <a:rPr lang="tr-TR" altLang="tr-TR" dirty="0" smtClean="0">
                <a:latin typeface="Comic Sans MS" pitchFamily="66" charset="0"/>
              </a:rPr>
              <a:t>Dosya içeriği tam ise, başvurusu ile birlikte okulun dosyası incelenmek üzere İl Millî Eğitim Müdürlüğü aracılığı ile Halk Sağlığı Müdürlüğü Bulaşıcı Olmayan Hastalıklar, Programlar/Kanser Şube Müdürlüğü’ne iletilir. </a:t>
            </a:r>
          </a:p>
          <a:p>
            <a:pPr algn="just">
              <a:defRPr/>
            </a:pPr>
            <a:r>
              <a:rPr lang="tr-TR" altLang="tr-TR" dirty="0" smtClean="0">
                <a:latin typeface="Comic Sans MS" pitchFamily="66" charset="0"/>
              </a:rPr>
              <a:t>Halk Sağlığı Müdürlüğü’nce dosya içeriklerinin uygunluğu incelenir. </a:t>
            </a:r>
          </a:p>
          <a:p>
            <a:pPr algn="just">
              <a:defRPr/>
            </a:pPr>
            <a:r>
              <a:rPr lang="tr-TR" altLang="tr-TR" dirty="0" smtClean="0">
                <a:latin typeface="Comic Sans MS" pitchFamily="66" charset="0"/>
              </a:rPr>
              <a:t>Dosyası tam olan okul, Halk Sağlığı Müdürlüğü ve İl Millî Eğitim Müdürlüğü’nden ikişer yetkilinin katılımı ile oluşturulan “Değerlendirme Ekibi” tarafından EK-2: </a:t>
            </a:r>
            <a:r>
              <a:rPr lang="tr-TR" altLang="tr-TR" b="1" dirty="0" smtClean="0">
                <a:solidFill>
                  <a:srgbClr val="C00000"/>
                </a:solidFill>
                <a:latin typeface="Comic Sans MS" pitchFamily="66" charset="0"/>
              </a:rPr>
              <a:t>Beslenme Dostu Okul Değerlendirme Formu </a:t>
            </a:r>
            <a:r>
              <a:rPr lang="tr-TR" altLang="tr-TR" dirty="0" smtClean="0">
                <a:latin typeface="Comic Sans MS" pitchFamily="66" charset="0"/>
              </a:rPr>
              <a:t>ile okulların açık olduğu dönemde okul ziyareti ile değerlendirilir.</a:t>
            </a:r>
          </a:p>
          <a:p>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altLang="tr-TR" b="1" dirty="0" smtClean="0">
                <a:solidFill>
                  <a:srgbClr val="C00000"/>
                </a:solidFill>
                <a:latin typeface="Comic Sans MS" pitchFamily="66" charset="0"/>
              </a:rPr>
              <a:t>BESLENME DOSTU OKUL PROGRAMI İŞ AKIŞI</a:t>
            </a:r>
            <a:endParaRPr lang="tr-TR" dirty="0"/>
          </a:p>
        </p:txBody>
      </p:sp>
      <p:sp>
        <p:nvSpPr>
          <p:cNvPr id="3" name="2 İçerik Yer Tutucusu"/>
          <p:cNvSpPr>
            <a:spLocks noGrp="1"/>
          </p:cNvSpPr>
          <p:nvPr>
            <p:ph idx="1"/>
          </p:nvPr>
        </p:nvSpPr>
        <p:spPr>
          <a:xfrm>
            <a:off x="457200" y="1600200"/>
            <a:ext cx="8229600" cy="4781128"/>
          </a:xfrm>
        </p:spPr>
        <p:txBody>
          <a:bodyPr/>
          <a:lstStyle/>
          <a:p>
            <a:r>
              <a:rPr lang="tr-TR" altLang="tr-TR" dirty="0" smtClean="0">
                <a:latin typeface="Comic Sans MS" pitchFamily="66" charset="0"/>
              </a:rPr>
              <a:t>Yapılan değerlendirme sonucunda yeterli puan </a:t>
            </a:r>
            <a:r>
              <a:rPr lang="tr-TR" altLang="tr-TR" b="1" u="sng" dirty="0" smtClean="0">
                <a:solidFill>
                  <a:srgbClr val="C00000"/>
                </a:solidFill>
                <a:latin typeface="Comic Sans MS" pitchFamily="66" charset="0"/>
              </a:rPr>
              <a:t>(75 puan ve üzeri)</a:t>
            </a:r>
            <a:r>
              <a:rPr lang="tr-TR" altLang="tr-TR" b="1" dirty="0" smtClean="0">
                <a:solidFill>
                  <a:srgbClr val="C00000"/>
                </a:solidFill>
                <a:latin typeface="Comic Sans MS" pitchFamily="66" charset="0"/>
              </a:rPr>
              <a:t> </a:t>
            </a:r>
            <a:r>
              <a:rPr lang="tr-TR" altLang="tr-TR" dirty="0" smtClean="0">
                <a:latin typeface="Comic Sans MS" pitchFamily="66" charset="0"/>
              </a:rPr>
              <a:t>alan okulun formları (EK-1, EK-2, EK-3) T.C. Sağlık Bakanlığı’na bağlı Türkiye Halk Sağlığı Kurumu </a:t>
            </a:r>
            <a:r>
              <a:rPr lang="tr-TR" altLang="tr-TR" dirty="0" err="1" smtClean="0">
                <a:latin typeface="Comic Sans MS" pitchFamily="66" charset="0"/>
              </a:rPr>
              <a:t>Obezite</a:t>
            </a:r>
            <a:r>
              <a:rPr lang="tr-TR" altLang="tr-TR" dirty="0" smtClean="0">
                <a:latin typeface="Comic Sans MS" pitchFamily="66" charset="0"/>
              </a:rPr>
              <a:t>, Diyabet ve </a:t>
            </a:r>
            <a:r>
              <a:rPr lang="tr-TR" altLang="tr-TR" dirty="0" err="1" smtClean="0">
                <a:latin typeface="Comic Sans MS" pitchFamily="66" charset="0"/>
              </a:rPr>
              <a:t>Metabolik</a:t>
            </a:r>
            <a:r>
              <a:rPr lang="tr-TR" altLang="tr-TR" dirty="0" smtClean="0">
                <a:latin typeface="Comic Sans MS" pitchFamily="66" charset="0"/>
              </a:rPr>
              <a:t> Hastalıklar Daire Başkanlığı’na gönderilir. </a:t>
            </a:r>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altLang="tr-TR" b="1" dirty="0" smtClean="0">
                <a:solidFill>
                  <a:srgbClr val="C00000"/>
                </a:solidFill>
                <a:latin typeface="Comic Sans MS" pitchFamily="66" charset="0"/>
              </a:rPr>
              <a:t>BESLENME DOSTU OKUL PROGRAMI İŞ AKIŞI</a:t>
            </a:r>
            <a:endParaRPr lang="tr-TR" dirty="0"/>
          </a:p>
        </p:txBody>
      </p:sp>
      <p:sp>
        <p:nvSpPr>
          <p:cNvPr id="3" name="2 İçerik Yer Tutucusu"/>
          <p:cNvSpPr>
            <a:spLocks noGrp="1"/>
          </p:cNvSpPr>
          <p:nvPr>
            <p:ph idx="1"/>
          </p:nvPr>
        </p:nvSpPr>
        <p:spPr/>
        <p:txBody>
          <a:bodyPr>
            <a:normAutofit fontScale="85000" lnSpcReduction="10000"/>
          </a:bodyPr>
          <a:lstStyle/>
          <a:p>
            <a:r>
              <a:rPr lang="tr-TR" dirty="0" smtClean="0">
                <a:latin typeface="Comic Sans MS" pitchFamily="66" charset="0"/>
              </a:rPr>
              <a:t>Sertifika alan okul her eğitim-öğretim yılında bir kez değerlendirilir (takip değerlendirmesi). </a:t>
            </a:r>
          </a:p>
          <a:p>
            <a:r>
              <a:rPr lang="tr-TR" dirty="0" smtClean="0">
                <a:latin typeface="Comic Sans MS" pitchFamily="66" charset="0"/>
              </a:rPr>
              <a:t>Söz konusu şartların devamlılığını sağlayamayan okula eksikleri bildirilerek 3 ay süre verilir. </a:t>
            </a:r>
          </a:p>
          <a:p>
            <a:r>
              <a:rPr lang="tr-TR" dirty="0" smtClean="0">
                <a:latin typeface="Comic Sans MS" pitchFamily="66" charset="0"/>
              </a:rPr>
              <a:t>Bu süre sonunda eksiklerini tamamlamamış olan okulun sertifikası geri alınarak iptal edilir.</a:t>
            </a:r>
          </a:p>
          <a:p>
            <a:r>
              <a:rPr lang="tr-TR" dirty="0" smtClean="0">
                <a:latin typeface="Comic Sans MS" pitchFamily="66" charset="0"/>
              </a:rPr>
              <a:t>Okul, eksiklerini tamamlaması halinde, eksiklerin değerlendirmesi için 3 ay içinde tekrar başvuru yapabilir.</a:t>
            </a:r>
          </a:p>
          <a:p>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FF0000"/>
                </a:solidFill>
              </a:rPr>
              <a:t>GENEL KURALLAR</a:t>
            </a:r>
            <a:endParaRPr lang="tr-TR" b="1" dirty="0">
              <a:solidFill>
                <a:srgbClr val="FF0000"/>
              </a:solidFill>
            </a:endParaRPr>
          </a:p>
        </p:txBody>
      </p:sp>
      <p:sp>
        <p:nvSpPr>
          <p:cNvPr id="3" name="2 İçerik Yer Tutucusu"/>
          <p:cNvSpPr>
            <a:spLocks noGrp="1"/>
          </p:cNvSpPr>
          <p:nvPr>
            <p:ph idx="1"/>
          </p:nvPr>
        </p:nvSpPr>
        <p:spPr/>
        <p:txBody>
          <a:bodyPr/>
          <a:lstStyle/>
          <a:p>
            <a:pPr marL="371475" indent="-371475"/>
            <a:r>
              <a:rPr lang="tr-TR" altLang="tr-TR" dirty="0" smtClean="0">
                <a:latin typeface="Comic Sans MS" pitchFamily="66" charset="0"/>
              </a:rPr>
              <a:t>Okul, Beslenme Dostu Okullar Programı’na başvuruda bulunmadan önce bir “</a:t>
            </a:r>
            <a:r>
              <a:rPr lang="tr-TR" altLang="tr-TR" b="1" dirty="0" smtClean="0">
                <a:solidFill>
                  <a:srgbClr val="C00000"/>
                </a:solidFill>
                <a:latin typeface="Comic Sans MS" pitchFamily="66" charset="0"/>
              </a:rPr>
              <a:t>Başvuru Dosyası</a:t>
            </a:r>
            <a:r>
              <a:rPr lang="tr-TR" altLang="tr-TR" dirty="0" smtClean="0">
                <a:latin typeface="Comic Sans MS" pitchFamily="66" charset="0"/>
              </a:rPr>
              <a:t>” hazırlamalıdır. </a:t>
            </a:r>
          </a:p>
          <a:p>
            <a:pPr marL="371475" indent="-371475"/>
            <a:r>
              <a:rPr lang="tr-TR" altLang="tr-TR" dirty="0" smtClean="0">
                <a:latin typeface="Comic Sans MS" pitchFamily="66" charset="0"/>
              </a:rPr>
              <a:t>Dosya hazırlığını tamamlayan okul başvuruda bulunabilir.</a:t>
            </a:r>
          </a:p>
          <a:p>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latin typeface="Comic Sans MS" pitchFamily="66" charset="0"/>
              </a:rPr>
              <a:t>Yapılan ilk değerlendirme (başvuru değerlendirmesi) sonucunda geçerli puan alamayan okula eksikleri bildirilir. </a:t>
            </a:r>
          </a:p>
          <a:p>
            <a:r>
              <a:rPr lang="tr-TR" dirty="0" smtClean="0">
                <a:latin typeface="Comic Sans MS" pitchFamily="66" charset="0"/>
              </a:rPr>
              <a:t>Okul, eksiklerini tamamlaması halinde eksiklerin değerlendirmesi için 3 ay içinde tekrar başvuru yapabilir.</a:t>
            </a:r>
          </a:p>
          <a:p>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latin typeface="Comic Sans MS" pitchFamily="66" charset="0"/>
              </a:rPr>
              <a:t>Üç yıllık sertifika süresi dolan ve değerlendirme sonucunda koşulların devamını sağlayan okula yeni tarihli sertifika düzenlenir.</a:t>
            </a:r>
          </a:p>
          <a:p>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2501900"/>
            <a:ext cx="7467600" cy="1143000"/>
          </a:xfrm>
          <a:noFill/>
        </p:spPr>
        <p:txBody>
          <a:bodyPr wrap="square" lIns="91440" tIns="45720" rIns="91440" bIns="45720" numCol="1" anchorCtr="0" compatLnSpc="1">
            <a:prstTxWarp prst="textNoShape">
              <a:avLst/>
            </a:prstTxWarp>
          </a:bodyPr>
          <a:lstStyle/>
          <a:p>
            <a:pPr algn="r"/>
            <a:r>
              <a:rPr lang="tr-TR" altLang="tr-TR" sz="2800" b="1" cap="none" dirty="0" smtClean="0">
                <a:solidFill>
                  <a:srgbClr val="C00000"/>
                </a:solidFill>
                <a:effectLst/>
                <a:latin typeface="Comic Sans MS" pitchFamily="66" charset="0"/>
              </a:rPr>
              <a:t>EK-2: BESLENME DOSTU OKUL DEĞERLENDİRME FORMU</a:t>
            </a:r>
          </a:p>
        </p:txBody>
      </p:sp>
      <p:sp>
        <p:nvSpPr>
          <p:cNvPr id="4" name="3 Altbilgi Yer Tutucusu"/>
          <p:cNvSpPr>
            <a:spLocks noGrp="1"/>
          </p:cNvSpPr>
          <p:nvPr>
            <p:ph type="ftr" sz="quarter" idx="11"/>
          </p:nvPr>
        </p:nvSpPr>
        <p:spPr/>
        <p:txBody>
          <a:bodyPr/>
          <a:lstStyle/>
          <a:p>
            <a:r>
              <a:rPr lang="tr-TR" smtClean="0"/>
              <a:t>Beslenme Dostu Okullar, 22-23 Aralık 2015</a:t>
            </a:r>
            <a:endParaRPr lang="tr-TR"/>
          </a:p>
        </p:txBody>
      </p:sp>
      <p:sp>
        <p:nvSpPr>
          <p:cNvPr id="3" name="2 Slayt Numarası Yer Tutucusu"/>
          <p:cNvSpPr>
            <a:spLocks noGrp="1"/>
          </p:cNvSpPr>
          <p:nvPr>
            <p:ph type="sldNum" sz="quarter" idx="12"/>
          </p:nvPr>
        </p:nvSpPr>
        <p:spPr/>
        <p:txBody>
          <a:bodyPr/>
          <a:lstStyle/>
          <a:p>
            <a:fld id="{F3EF57F2-5B0F-4B6D-8F6C-E51259639967}" type="slidenum">
              <a:rPr lang="tr-TR" smtClean="0"/>
              <a:pPr/>
              <a:t>22</a:t>
            </a:fld>
            <a:endParaRPr lang="tr-T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bwMode="auto">
          <a:xfrm>
            <a:off x="1214414" y="274638"/>
            <a:ext cx="7719274" cy="1143000"/>
          </a:xfrm>
        </p:spPr>
        <p:txBody>
          <a:bodyPr wrap="square" lIns="91440" tIns="45720" rIns="91440" bIns="45720" numCol="1" anchorCtr="0" compatLnSpc="1">
            <a:prstTxWarp prst="textNoShape">
              <a:avLst/>
            </a:prstTxWarp>
          </a:bodyPr>
          <a:lstStyle/>
          <a:p>
            <a:pPr algn="ctr" eaLnBrk="1" hangingPunct="1"/>
            <a:r>
              <a:rPr lang="tr-TR" altLang="tr-TR" sz="2800" b="1" cap="none" dirty="0" smtClean="0">
                <a:solidFill>
                  <a:srgbClr val="C00000"/>
                </a:solidFill>
                <a:effectLst/>
                <a:latin typeface="Comic Sans MS" pitchFamily="66" charset="0"/>
              </a:rPr>
              <a:t>DEĞERLENDİRME FORMU </a:t>
            </a:r>
            <a:br>
              <a:rPr lang="tr-TR" altLang="tr-TR" sz="2800" b="1" cap="none" dirty="0" smtClean="0">
                <a:solidFill>
                  <a:srgbClr val="C00000"/>
                </a:solidFill>
                <a:effectLst/>
                <a:latin typeface="Comic Sans MS" pitchFamily="66" charset="0"/>
              </a:rPr>
            </a:br>
            <a:r>
              <a:rPr lang="tr-TR" altLang="tr-TR" sz="2800" b="1" cap="none" dirty="0" smtClean="0">
                <a:solidFill>
                  <a:srgbClr val="C00000"/>
                </a:solidFill>
                <a:effectLst/>
                <a:latin typeface="Comic Sans MS" pitchFamily="66" charset="0"/>
              </a:rPr>
              <a:t>ANA BAŞLIKLARI</a:t>
            </a:r>
          </a:p>
        </p:txBody>
      </p:sp>
      <p:sp>
        <p:nvSpPr>
          <p:cNvPr id="21507" name="2 İçerik Yer Tutucusu"/>
          <p:cNvSpPr>
            <a:spLocks noGrp="1"/>
          </p:cNvSpPr>
          <p:nvPr>
            <p:ph idx="1"/>
          </p:nvPr>
        </p:nvSpPr>
        <p:spPr>
          <a:xfrm>
            <a:off x="1000100" y="1600200"/>
            <a:ext cx="8143900" cy="4873625"/>
          </a:xfrm>
        </p:spPr>
        <p:txBody>
          <a:bodyPr>
            <a:normAutofit fontScale="85000" lnSpcReduction="10000"/>
          </a:bodyPr>
          <a:lstStyle/>
          <a:p>
            <a:pPr marL="514350" indent="-514350" eaLnBrk="1" hangingPunct="1">
              <a:lnSpc>
                <a:spcPct val="150000"/>
              </a:lnSpc>
              <a:buFont typeface="Arial" charset="0"/>
              <a:buNone/>
            </a:pPr>
            <a:endParaRPr lang="tr-TR" altLang="tr-TR" sz="2000" dirty="0" smtClean="0">
              <a:latin typeface="Comic Sans MS" pitchFamily="66" charset="0"/>
            </a:endParaRPr>
          </a:p>
          <a:p>
            <a:pPr marL="514350" indent="-514350" eaLnBrk="1" hangingPunct="1">
              <a:lnSpc>
                <a:spcPct val="150000"/>
              </a:lnSpc>
              <a:buFont typeface="Wingdings" pitchFamily="2" charset="2"/>
              <a:buNone/>
            </a:pPr>
            <a:r>
              <a:rPr lang="tr-TR" altLang="tr-TR" sz="3000" dirty="0" smtClean="0">
                <a:latin typeface="Comic Sans MS" pitchFamily="66" charset="0"/>
              </a:rPr>
              <a:t>A. YÖNETİM FAALİYETLERİ </a:t>
            </a:r>
            <a:r>
              <a:rPr lang="tr-TR" altLang="tr-TR" sz="3000" b="1" dirty="0" smtClean="0">
                <a:solidFill>
                  <a:srgbClr val="C00000"/>
                </a:solidFill>
                <a:latin typeface="Comic Sans MS" pitchFamily="66" charset="0"/>
              </a:rPr>
              <a:t>( 35 PUAN )</a:t>
            </a:r>
          </a:p>
          <a:p>
            <a:pPr marL="514350" indent="-514350" eaLnBrk="1" hangingPunct="1">
              <a:lnSpc>
                <a:spcPct val="150000"/>
              </a:lnSpc>
              <a:buFont typeface="Wingdings" pitchFamily="2" charset="2"/>
              <a:buNone/>
            </a:pPr>
            <a:r>
              <a:rPr lang="tr-TR" altLang="tr-TR" sz="3000" dirty="0" smtClean="0">
                <a:latin typeface="Comic Sans MS" pitchFamily="66" charset="0"/>
              </a:rPr>
              <a:t>B. EĞİTİM FAALİYETLERİ VE FARKINDALIĞIN ARTTIRILMASI </a:t>
            </a:r>
            <a:r>
              <a:rPr lang="tr-TR" altLang="tr-TR" sz="3000" b="1" dirty="0" smtClean="0">
                <a:solidFill>
                  <a:srgbClr val="C00000"/>
                </a:solidFill>
                <a:latin typeface="Comic Sans MS" pitchFamily="66" charset="0"/>
              </a:rPr>
              <a:t>( 20 PUAN )</a:t>
            </a:r>
          </a:p>
          <a:p>
            <a:pPr marL="514350" indent="-514350" eaLnBrk="1" hangingPunct="1">
              <a:lnSpc>
                <a:spcPct val="150000"/>
              </a:lnSpc>
              <a:buFont typeface="Wingdings" pitchFamily="2" charset="2"/>
              <a:buNone/>
            </a:pPr>
            <a:r>
              <a:rPr lang="tr-TR" altLang="tr-TR" sz="3000" dirty="0" smtClean="0">
                <a:latin typeface="Comic Sans MS" pitchFamily="66" charset="0"/>
              </a:rPr>
              <a:t>C. OKUL SAĞLIĞI HİZMETLERİ </a:t>
            </a:r>
            <a:r>
              <a:rPr lang="tr-TR" altLang="tr-TR" sz="3000" b="1" dirty="0" smtClean="0">
                <a:solidFill>
                  <a:srgbClr val="C00000"/>
                </a:solidFill>
                <a:latin typeface="Comic Sans MS" pitchFamily="66" charset="0"/>
              </a:rPr>
              <a:t>( 6 PUAN ) </a:t>
            </a:r>
          </a:p>
          <a:p>
            <a:pPr marL="514350" indent="-514350" eaLnBrk="1" hangingPunct="1">
              <a:lnSpc>
                <a:spcPct val="150000"/>
              </a:lnSpc>
              <a:buFont typeface="Wingdings" pitchFamily="2" charset="2"/>
              <a:buNone/>
            </a:pPr>
            <a:r>
              <a:rPr lang="tr-TR" altLang="tr-TR" sz="3000" dirty="0" smtClean="0">
                <a:latin typeface="Comic Sans MS" pitchFamily="66" charset="0"/>
              </a:rPr>
              <a:t>D. DESTEKLEYİCİ OKUL ÇEVRESİ OLUŞTURMA VE FİZİKİ KOŞULLAR </a:t>
            </a:r>
            <a:r>
              <a:rPr lang="tr-TR" altLang="tr-TR" sz="3000" b="1" dirty="0" smtClean="0">
                <a:solidFill>
                  <a:srgbClr val="C00000"/>
                </a:solidFill>
                <a:latin typeface="Comic Sans MS" pitchFamily="66" charset="0"/>
              </a:rPr>
              <a:t>( 39 PUAN )</a:t>
            </a:r>
          </a:p>
        </p:txBody>
      </p:sp>
      <p:sp>
        <p:nvSpPr>
          <p:cNvPr id="5" name="4 Altbilgi Yer Tutucusu"/>
          <p:cNvSpPr>
            <a:spLocks noGrp="1"/>
          </p:cNvSpPr>
          <p:nvPr>
            <p:ph type="ftr" sz="quarter" idx="11"/>
          </p:nvPr>
        </p:nvSpPr>
        <p:spPr/>
        <p:txBody>
          <a:bodyPr/>
          <a:lstStyle/>
          <a:p>
            <a:r>
              <a:rPr lang="tr-TR" smtClean="0"/>
              <a:t>Beslenme Dostu Okullar, 22-23 Aralık 2015</a:t>
            </a:r>
            <a:endParaRPr lang="tr-TR"/>
          </a:p>
        </p:txBody>
      </p:sp>
      <p:sp>
        <p:nvSpPr>
          <p:cNvPr id="4" name="3 Slayt Numarası Yer Tutucusu"/>
          <p:cNvSpPr>
            <a:spLocks noGrp="1"/>
          </p:cNvSpPr>
          <p:nvPr>
            <p:ph type="sldNum" sz="quarter" idx="12"/>
          </p:nvPr>
        </p:nvSpPr>
        <p:spPr/>
        <p:txBody>
          <a:bodyPr/>
          <a:lstStyle/>
          <a:p>
            <a:fld id="{F3EF57F2-5B0F-4B6D-8F6C-E51259639967}" type="slidenum">
              <a:rPr lang="tr-TR" smtClean="0"/>
              <a:pPr/>
              <a:t>23</a:t>
            </a:fld>
            <a:endParaRPr lang="tr-T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429" name="Group 925"/>
          <p:cNvGraphicFramePr>
            <a:graphicFrameLocks noGrp="1"/>
          </p:cNvGraphicFramePr>
          <p:nvPr/>
        </p:nvGraphicFramePr>
        <p:xfrm>
          <a:off x="0" y="228600"/>
          <a:ext cx="9144000" cy="6358872"/>
        </p:xfrm>
        <a:graphic>
          <a:graphicData uri="http://schemas.openxmlformats.org/drawingml/2006/table">
            <a:tbl>
              <a:tblPr/>
              <a:tblGrid>
                <a:gridCol w="8180724"/>
                <a:gridCol w="500985"/>
                <a:gridCol w="462291"/>
              </a:tblGrid>
              <a:tr h="628632">
                <a:tc gridSpan="3">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800" b="1" i="0" u="none" strike="noStrike" cap="none" normalizeH="0" baseline="0" dirty="0" smtClean="0">
                          <a:ln>
                            <a:noFill/>
                          </a:ln>
                          <a:solidFill>
                            <a:srgbClr val="C00000"/>
                          </a:solidFill>
                          <a:effectLst/>
                          <a:latin typeface="Comic Sans MS" pitchFamily="66" charset="0"/>
                          <a:cs typeface="Times New Roman" pitchFamily="18" charset="0"/>
                        </a:rPr>
                        <a:t>A. YÖNETİM FAALİYETLERİ ( 35 PUAN )</a:t>
                      </a:r>
                      <a:endParaRPr kumimoji="0" lang="tr-TR" altLang="tr-TR" sz="5400" b="0" i="0" u="none" strike="noStrike" cap="none" normalizeH="0" baseline="0" dirty="0" smtClean="0">
                        <a:ln>
                          <a:noFill/>
                        </a:ln>
                        <a:solidFill>
                          <a:srgbClr val="C00000"/>
                        </a:solidFill>
                        <a:effectLst/>
                        <a:latin typeface="Comic Sans MS" pitchFamily="66"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hMerge="1">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6000" b="0" i="0" u="none" strike="noStrike" cap="none" normalizeH="0" baseline="0" dirty="0" smtClean="0">
                        <a:ln>
                          <a:noFill/>
                        </a:ln>
                        <a:solidFill>
                          <a:schemeClr val="tx1"/>
                        </a:solidFill>
                        <a:effectLst/>
                        <a:latin typeface="Century Schoolbook" pitchFamily="18"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hMerge="1">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6000" b="0" i="0" u="none" strike="noStrike" cap="none" normalizeH="0" baseline="0" dirty="0" smtClean="0">
                        <a:ln>
                          <a:noFill/>
                        </a:ln>
                        <a:solidFill>
                          <a:schemeClr val="tx1"/>
                        </a:solidFill>
                        <a:effectLst/>
                        <a:latin typeface="Century Schoolbook" pitchFamily="18"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1457788">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AutoNum type="arabicPeriod"/>
                        <a:tabLst/>
                      </a:pPr>
                      <a:r>
                        <a:rPr kumimoji="0" lang="tr-TR" altLang="tr-TR" sz="2800" b="0" i="0" u="none" strike="noStrike" cap="none" normalizeH="0" baseline="0" dirty="0" smtClean="0">
                          <a:ln>
                            <a:noFill/>
                          </a:ln>
                          <a:solidFill>
                            <a:srgbClr val="C00000"/>
                          </a:solidFill>
                          <a:effectLst/>
                          <a:latin typeface="Comic Sans MS" pitchFamily="66" charset="0"/>
                          <a:cs typeface="Times New Roman" pitchFamily="18" charset="0"/>
                        </a:rPr>
                        <a:t>Okul çağı çocuklarının gereksinimlerine ve kültürel yapıya uygun bir beslenme eğitimi öğretim programları doğrultusunda etkin bir şekilde verilmektedir.</a:t>
                      </a:r>
                      <a:endParaRPr kumimoji="0" lang="tr-TR" altLang="tr-TR" sz="5400" b="0" i="0" u="none" strike="noStrike" cap="none" normalizeH="0" baseline="0" dirty="0" smtClean="0">
                        <a:ln>
                          <a:noFill/>
                        </a:ln>
                        <a:solidFill>
                          <a:srgbClr val="C00000"/>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2800" b="0" i="0" u="none" strike="noStrike" cap="none" normalizeH="0" baseline="0" dirty="0" smtClean="0">
                          <a:ln>
                            <a:noFill/>
                          </a:ln>
                          <a:solidFill>
                            <a:srgbClr val="C00000"/>
                          </a:solidFill>
                          <a:effectLst/>
                          <a:latin typeface="Comic Sans MS" pitchFamily="66" charset="0"/>
                          <a:cs typeface="Times New Roman" pitchFamily="18" charset="0"/>
                        </a:rPr>
                        <a:t>5</a:t>
                      </a:r>
                      <a:endParaRPr kumimoji="0" lang="tr-TR" altLang="tr-TR" sz="5400" b="0" i="0" u="none" strike="noStrike" cap="none" normalizeH="0" baseline="0" dirty="0" smtClean="0">
                        <a:ln>
                          <a:noFill/>
                        </a:ln>
                        <a:solidFill>
                          <a:srgbClr val="C00000"/>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6000" b="0" i="0" u="none" strike="noStrike" cap="none" normalizeH="0" baseline="0" dirty="0" smtClean="0">
                        <a:ln>
                          <a:noFill/>
                        </a:ln>
                        <a:solidFill>
                          <a:srgbClr val="C00000"/>
                        </a:solidFill>
                        <a:effectLst/>
                        <a:latin typeface="Century Schoolbook"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1457788">
                <a:tc gridSpan="3">
                  <a:txBody>
                    <a:bodyPr/>
                    <a:lstStyle/>
                    <a:p>
                      <a:r>
                        <a:rPr kumimoji="0" lang="tr-TR" sz="3600" kern="1200" dirty="0" smtClean="0">
                          <a:solidFill>
                            <a:schemeClr val="tx1"/>
                          </a:solidFill>
                          <a:latin typeface="Comic Sans MS" pitchFamily="66" charset="0"/>
                          <a:ea typeface="+mn-ea"/>
                          <a:cs typeface="+mn-cs"/>
                        </a:rPr>
                        <a:t>Beslenme eğitimi; öğrencilerin yaş ve algılama düzeylerine, bölgenin kültürel beslenme alışkanlıklarına ve öncelikli sağlık sorunlarına (şişmanlık, vitamin- mineral yetersizlikleri, </a:t>
                      </a:r>
                      <a:r>
                        <a:rPr kumimoji="0" lang="tr-TR" sz="3600" kern="1200" dirty="0" err="1" smtClean="0">
                          <a:solidFill>
                            <a:schemeClr val="tx1"/>
                          </a:solidFill>
                          <a:latin typeface="Comic Sans MS" pitchFamily="66" charset="0"/>
                          <a:ea typeface="+mn-ea"/>
                          <a:cs typeface="+mn-cs"/>
                        </a:rPr>
                        <a:t>malnütrisyon</a:t>
                      </a:r>
                      <a:r>
                        <a:rPr kumimoji="0" lang="tr-TR" sz="3600" kern="1200" dirty="0" smtClean="0">
                          <a:solidFill>
                            <a:schemeClr val="tx1"/>
                          </a:solidFill>
                          <a:latin typeface="Comic Sans MS" pitchFamily="66" charset="0"/>
                          <a:ea typeface="+mn-ea"/>
                          <a:cs typeface="+mn-cs"/>
                        </a:rPr>
                        <a:t>, guatr, diş çürükleri, anemi vb.) göre etkin şekilde işlenmelidir.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tr-TR" altLang="tr-TR" sz="5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6000" b="0" i="0" u="none" strike="noStrike" cap="none" normalizeH="0" baseline="0" dirty="0" smtClean="0">
                        <a:ln>
                          <a:noFill/>
                        </a:ln>
                        <a:solidFill>
                          <a:schemeClr val="tx1"/>
                        </a:solidFill>
                        <a:effectLst/>
                        <a:latin typeface="Century Schoolbook"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3 Altbilgi Yer Tutucusu"/>
          <p:cNvSpPr>
            <a:spLocks noGrp="1"/>
          </p:cNvSpPr>
          <p:nvPr>
            <p:ph type="ftr" sz="quarter" idx="11"/>
          </p:nvPr>
        </p:nvSpPr>
        <p:spPr/>
        <p:txBody>
          <a:bodyPr/>
          <a:lstStyle/>
          <a:p>
            <a:r>
              <a:rPr lang="tr-TR" smtClean="0"/>
              <a:t>Beslenme Dostu Okullar, 22-23 Aralık 2015</a:t>
            </a:r>
            <a:endParaRPr lang="tr-TR"/>
          </a:p>
        </p:txBody>
      </p:sp>
      <p:sp>
        <p:nvSpPr>
          <p:cNvPr id="3" name="2 Slayt Numarası Yer Tutucusu"/>
          <p:cNvSpPr>
            <a:spLocks noGrp="1"/>
          </p:cNvSpPr>
          <p:nvPr>
            <p:ph type="sldNum" sz="quarter" idx="12"/>
          </p:nvPr>
        </p:nvSpPr>
        <p:spPr/>
        <p:txBody>
          <a:bodyPr/>
          <a:lstStyle/>
          <a:p>
            <a:fld id="{F3EF57F2-5B0F-4B6D-8F6C-E51259639967}" type="slidenum">
              <a:rPr lang="tr-TR" smtClean="0"/>
              <a:pPr/>
              <a:t>24</a:t>
            </a:fld>
            <a:endParaRPr lang="tr-T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429" name="Group 925"/>
          <p:cNvGraphicFramePr>
            <a:graphicFrameLocks noGrp="1"/>
          </p:cNvGraphicFramePr>
          <p:nvPr/>
        </p:nvGraphicFramePr>
        <p:xfrm>
          <a:off x="0" y="71414"/>
          <a:ext cx="9144000" cy="6872278"/>
        </p:xfrm>
        <a:graphic>
          <a:graphicData uri="http://schemas.openxmlformats.org/drawingml/2006/table">
            <a:tbl>
              <a:tblPr/>
              <a:tblGrid>
                <a:gridCol w="8180724"/>
                <a:gridCol w="500985"/>
                <a:gridCol w="462291"/>
              </a:tblGrid>
              <a:tr h="628632">
                <a:tc gridSpan="3">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800" b="1" i="0" u="none" strike="noStrike" cap="none" normalizeH="0" baseline="0" dirty="0" smtClean="0">
                          <a:ln>
                            <a:noFill/>
                          </a:ln>
                          <a:solidFill>
                            <a:srgbClr val="C00000"/>
                          </a:solidFill>
                          <a:effectLst/>
                          <a:latin typeface="Comic Sans MS" pitchFamily="66" charset="0"/>
                          <a:cs typeface="Times New Roman" pitchFamily="18" charset="0"/>
                        </a:rPr>
                        <a:t>A. YÖNETİM FAALİYETLERİ ( 35 PUAN )</a:t>
                      </a:r>
                      <a:endParaRPr kumimoji="0" lang="tr-TR" altLang="tr-TR" sz="5400" b="0" i="0" u="none" strike="noStrike" cap="none" normalizeH="0" baseline="0" dirty="0" smtClean="0">
                        <a:ln>
                          <a:noFill/>
                        </a:ln>
                        <a:solidFill>
                          <a:srgbClr val="C00000"/>
                        </a:solidFill>
                        <a:effectLst/>
                        <a:latin typeface="Comic Sans MS" pitchFamily="66"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hMerge="1">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6000" b="0" i="0" u="none" strike="noStrike" cap="none" normalizeH="0" baseline="0" dirty="0" smtClean="0">
                        <a:ln>
                          <a:noFill/>
                        </a:ln>
                        <a:solidFill>
                          <a:schemeClr val="tx1"/>
                        </a:solidFill>
                        <a:effectLst/>
                        <a:latin typeface="Century Schoolbook" pitchFamily="18"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hMerge="1">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6000" b="0" i="0" u="none" strike="noStrike" cap="none" normalizeH="0" baseline="0" dirty="0" smtClean="0">
                        <a:ln>
                          <a:noFill/>
                        </a:ln>
                        <a:solidFill>
                          <a:schemeClr val="tx1"/>
                        </a:solidFill>
                        <a:effectLst/>
                        <a:latin typeface="Century Schoolbook" pitchFamily="18"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1214446">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AutoNum type="arabicPeriod"/>
                        <a:tabLst/>
                      </a:pPr>
                      <a:r>
                        <a:rPr kumimoji="0" lang="tr-TR" altLang="tr-TR" sz="2000" b="0" i="0" u="none" strike="noStrike" cap="none" normalizeH="0" baseline="0" dirty="0" smtClean="0">
                          <a:ln>
                            <a:noFill/>
                          </a:ln>
                          <a:solidFill>
                            <a:srgbClr val="C00000"/>
                          </a:solidFill>
                          <a:effectLst/>
                          <a:latin typeface="Comic Sans MS" pitchFamily="66" charset="0"/>
                          <a:cs typeface="Times New Roman" pitchFamily="18" charset="0"/>
                        </a:rPr>
                        <a:t>Okul çağı çocuklarının gereksinimlerine ve kültürel yapıya uygun bir beslenme eğitimi öğretim programları doğrultusunda etkin bir şekilde verilmektedir.</a:t>
                      </a:r>
                      <a:endParaRPr kumimoji="0" lang="tr-TR" altLang="tr-TR" sz="4400" b="0" i="0" u="none" strike="noStrike" cap="none" normalizeH="0" baseline="0" dirty="0" smtClean="0">
                        <a:ln>
                          <a:noFill/>
                        </a:ln>
                        <a:solidFill>
                          <a:srgbClr val="C00000"/>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dirty="0" smtClean="0">
                          <a:ln>
                            <a:noFill/>
                          </a:ln>
                          <a:solidFill>
                            <a:srgbClr val="C00000"/>
                          </a:solidFill>
                          <a:effectLst/>
                          <a:latin typeface="Comic Sans MS" pitchFamily="66" charset="0"/>
                          <a:cs typeface="Times New Roman" pitchFamily="18" charset="0"/>
                        </a:rPr>
                        <a:t>5</a:t>
                      </a:r>
                      <a:endParaRPr kumimoji="0" lang="tr-TR" altLang="tr-TR" sz="4400" b="0" i="0" u="none" strike="noStrike" cap="none" normalizeH="0" baseline="0" dirty="0" smtClean="0">
                        <a:ln>
                          <a:noFill/>
                        </a:ln>
                        <a:solidFill>
                          <a:srgbClr val="C00000"/>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4800" b="0" i="0" u="none" strike="noStrike" cap="none" normalizeH="0" baseline="0" dirty="0" smtClean="0">
                        <a:ln>
                          <a:noFill/>
                        </a:ln>
                        <a:solidFill>
                          <a:srgbClr val="C00000"/>
                        </a:solidFill>
                        <a:effectLst/>
                        <a:latin typeface="Century Schoolbook"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1457788">
                <a:tc gridSpan="3">
                  <a:txBody>
                    <a:bodyPr/>
                    <a:lstStyle/>
                    <a:p>
                      <a:r>
                        <a:rPr kumimoji="0" lang="tr-TR" sz="3600" kern="1200" dirty="0" smtClean="0">
                          <a:solidFill>
                            <a:schemeClr val="tx1"/>
                          </a:solidFill>
                          <a:latin typeface="Comic Sans MS" pitchFamily="66" charset="0"/>
                          <a:ea typeface="+mn-ea"/>
                          <a:cs typeface="+mn-cs"/>
                        </a:rPr>
                        <a:t>Temel beslenme öğretim programının içerebileceği konuların bazıları: Besinlerin yapısı; besinler, beslenme ve sağlık arasındaki ilişki; besinlerin satın alınması ve tüketimi; besin </a:t>
                      </a:r>
                      <a:r>
                        <a:rPr kumimoji="0" lang="tr-TR" sz="3600" kern="1200" dirty="0" err="1" smtClean="0">
                          <a:solidFill>
                            <a:schemeClr val="tx1"/>
                          </a:solidFill>
                          <a:latin typeface="Comic Sans MS" pitchFamily="66" charset="0"/>
                          <a:ea typeface="+mn-ea"/>
                          <a:cs typeface="+mn-cs"/>
                        </a:rPr>
                        <a:t>ögesi</a:t>
                      </a:r>
                      <a:r>
                        <a:rPr kumimoji="0" lang="tr-TR" sz="3600" kern="1200" dirty="0" smtClean="0">
                          <a:solidFill>
                            <a:schemeClr val="tx1"/>
                          </a:solidFill>
                          <a:latin typeface="Comic Sans MS" pitchFamily="66" charset="0"/>
                          <a:ea typeface="+mn-ea"/>
                          <a:cs typeface="+mn-cs"/>
                        </a:rPr>
                        <a:t> yetersizlikleri; sağlıklı yiyecek hazırlanması ve oluşturulması; gıda zehirlenmelerinden korunma ve beslenme-çevre ilişkisi olarak sıralanabilir.</a:t>
                      </a:r>
                      <a:endParaRPr kumimoji="0" lang="tr-TR" altLang="tr-TR" sz="72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tr-TR" altLang="tr-TR" sz="5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6000" b="0" i="0" u="none" strike="noStrike" cap="none" normalizeH="0" baseline="0" dirty="0" smtClean="0">
                        <a:ln>
                          <a:noFill/>
                        </a:ln>
                        <a:solidFill>
                          <a:schemeClr val="tx1"/>
                        </a:solidFill>
                        <a:effectLst/>
                        <a:latin typeface="Century Schoolbook"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3 Altbilgi Yer Tutucusu"/>
          <p:cNvSpPr>
            <a:spLocks noGrp="1"/>
          </p:cNvSpPr>
          <p:nvPr>
            <p:ph type="ftr" sz="quarter" idx="11"/>
          </p:nvPr>
        </p:nvSpPr>
        <p:spPr/>
        <p:txBody>
          <a:bodyPr/>
          <a:lstStyle/>
          <a:p>
            <a:r>
              <a:rPr lang="tr-TR" smtClean="0"/>
              <a:t>Beslenme Dostu Okullar, 22-23 Aralık 2015</a:t>
            </a:r>
            <a:endParaRPr lang="tr-TR"/>
          </a:p>
        </p:txBody>
      </p:sp>
      <p:sp>
        <p:nvSpPr>
          <p:cNvPr id="3" name="2 Slayt Numarası Yer Tutucusu"/>
          <p:cNvSpPr>
            <a:spLocks noGrp="1"/>
          </p:cNvSpPr>
          <p:nvPr>
            <p:ph type="sldNum" sz="quarter" idx="12"/>
          </p:nvPr>
        </p:nvSpPr>
        <p:spPr/>
        <p:txBody>
          <a:bodyPr/>
          <a:lstStyle/>
          <a:p>
            <a:fld id="{F3EF57F2-5B0F-4B6D-8F6C-E51259639967}" type="slidenum">
              <a:rPr lang="tr-TR" smtClean="0"/>
              <a:pPr/>
              <a:t>25</a:t>
            </a:fld>
            <a:endParaRPr lang="tr-T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429" name="Group 925"/>
          <p:cNvGraphicFramePr>
            <a:graphicFrameLocks noGrp="1"/>
          </p:cNvGraphicFramePr>
          <p:nvPr/>
        </p:nvGraphicFramePr>
        <p:xfrm>
          <a:off x="0" y="228600"/>
          <a:ext cx="9144000" cy="6602712"/>
        </p:xfrm>
        <a:graphic>
          <a:graphicData uri="http://schemas.openxmlformats.org/drawingml/2006/table">
            <a:tbl>
              <a:tblPr/>
              <a:tblGrid>
                <a:gridCol w="8180724"/>
                <a:gridCol w="500985"/>
                <a:gridCol w="462291"/>
              </a:tblGrid>
              <a:tr h="628632">
                <a:tc gridSpan="3">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800" b="1" i="0" u="none" strike="noStrike" cap="none" normalizeH="0" baseline="0" dirty="0" smtClean="0">
                          <a:ln>
                            <a:noFill/>
                          </a:ln>
                          <a:solidFill>
                            <a:srgbClr val="C00000"/>
                          </a:solidFill>
                          <a:effectLst/>
                          <a:latin typeface="Comic Sans MS" pitchFamily="66" charset="0"/>
                          <a:cs typeface="Times New Roman" pitchFamily="18" charset="0"/>
                        </a:rPr>
                        <a:t>A. YÖNETİM FAALİYETLERİ ( 35 PUAN )</a:t>
                      </a:r>
                      <a:endParaRPr kumimoji="0" lang="tr-TR" altLang="tr-TR" sz="5400" b="0" i="0" u="none" strike="noStrike" cap="none" normalizeH="0" baseline="0" dirty="0" smtClean="0">
                        <a:ln>
                          <a:noFill/>
                        </a:ln>
                        <a:solidFill>
                          <a:srgbClr val="C00000"/>
                        </a:solidFill>
                        <a:effectLst/>
                        <a:latin typeface="Comic Sans MS" pitchFamily="66"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hMerge="1">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6000" b="0" i="0" u="none" strike="noStrike" cap="none" normalizeH="0" baseline="0" dirty="0" smtClean="0">
                        <a:ln>
                          <a:noFill/>
                        </a:ln>
                        <a:solidFill>
                          <a:schemeClr val="tx1"/>
                        </a:solidFill>
                        <a:effectLst/>
                        <a:latin typeface="Century Schoolbook" pitchFamily="18"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hMerge="1">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6000" b="0" i="0" u="none" strike="noStrike" cap="none" normalizeH="0" baseline="0" dirty="0" smtClean="0">
                        <a:ln>
                          <a:noFill/>
                        </a:ln>
                        <a:solidFill>
                          <a:schemeClr val="tx1"/>
                        </a:solidFill>
                        <a:effectLst/>
                        <a:latin typeface="Century Schoolbook" pitchFamily="18"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928694">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AutoNum type="arabicPeriod"/>
                        <a:tabLst/>
                      </a:pPr>
                      <a:r>
                        <a:rPr kumimoji="0" lang="tr-TR" altLang="tr-TR" sz="2000" b="0" i="0" u="none" strike="noStrike" cap="none" normalizeH="0" baseline="0" dirty="0" smtClean="0">
                          <a:ln>
                            <a:noFill/>
                          </a:ln>
                          <a:solidFill>
                            <a:srgbClr val="C00000"/>
                          </a:solidFill>
                          <a:effectLst/>
                          <a:latin typeface="Comic Sans MS" pitchFamily="66" charset="0"/>
                          <a:cs typeface="Times New Roman" pitchFamily="18" charset="0"/>
                        </a:rPr>
                        <a:t>Okul çağı çocuklarının gereksinimlerine ve kültürel yapıya uygun bir beslenme eğitimi öğretim programları doğrultusunda etkin bir şekilde verilmektedir.</a:t>
                      </a:r>
                      <a:endParaRPr kumimoji="0" lang="tr-TR" altLang="tr-TR" sz="4400" b="0" i="0" u="none" strike="noStrike" cap="none" normalizeH="0" baseline="0" dirty="0" smtClean="0">
                        <a:ln>
                          <a:noFill/>
                        </a:ln>
                        <a:solidFill>
                          <a:srgbClr val="C00000"/>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dirty="0" smtClean="0">
                          <a:ln>
                            <a:noFill/>
                          </a:ln>
                          <a:solidFill>
                            <a:srgbClr val="C00000"/>
                          </a:solidFill>
                          <a:effectLst/>
                          <a:latin typeface="Times New Roman" pitchFamily="18" charset="0"/>
                          <a:cs typeface="Times New Roman" pitchFamily="18" charset="0"/>
                        </a:rPr>
                        <a:t>5</a:t>
                      </a:r>
                      <a:endParaRPr kumimoji="0" lang="tr-TR" altLang="tr-TR" sz="4400" b="0" i="0" u="none" strike="noStrike" cap="none" normalizeH="0" baseline="0" dirty="0" smtClean="0">
                        <a:ln>
                          <a:noFill/>
                        </a:ln>
                        <a:solidFill>
                          <a:srgbClr val="C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4800" b="0" i="0" u="none" strike="noStrike" cap="none" normalizeH="0" baseline="0" dirty="0" smtClean="0">
                        <a:ln>
                          <a:noFill/>
                        </a:ln>
                        <a:solidFill>
                          <a:srgbClr val="C00000"/>
                        </a:solidFill>
                        <a:effectLst/>
                        <a:latin typeface="Century Schoolbook"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1457788">
                <a:tc gridSpan="3">
                  <a:txBody>
                    <a:bodyPr/>
                    <a:lstStyle/>
                    <a:p>
                      <a:r>
                        <a:rPr kumimoji="0" lang="tr-TR" sz="3200" kern="1200" dirty="0" smtClean="0">
                          <a:solidFill>
                            <a:schemeClr val="tx1"/>
                          </a:solidFill>
                          <a:latin typeface="Comic Sans MS" pitchFamily="66" charset="0"/>
                          <a:ea typeface="+mn-ea"/>
                          <a:cs typeface="+mn-cs"/>
                        </a:rPr>
                        <a:t>Beslenme eğitimi sadece sınıfı değil aynı zamanda okul ortamını ve çalışanlarını, aile ve içinde yaşanılan toplumu da kapsamalıdır. </a:t>
                      </a:r>
                    </a:p>
                    <a:p>
                      <a:r>
                        <a:rPr kumimoji="0" lang="tr-TR" sz="3200" kern="1200" dirty="0" smtClean="0">
                          <a:solidFill>
                            <a:schemeClr val="tx1"/>
                          </a:solidFill>
                          <a:latin typeface="Comic Sans MS" pitchFamily="66" charset="0"/>
                          <a:ea typeface="+mn-ea"/>
                          <a:cs typeface="+mn-cs"/>
                        </a:rPr>
                        <a:t>Örneğin; ev ödevleri yerel beslenme kültürünün, alışveriş alışkanlıklarının, aile bireylerinin beslenme alışkanlıklarının araştırılmasını/değerlendirilmesini, sağlıklı menü oluşturmayı içerebilir; sağlıklı beslenme (yeterli ve dengeli) araştırmaları için okullarda çalışma grupları kurulabilir, </a:t>
                      </a:r>
                      <a:endParaRPr kumimoji="0" lang="tr-TR" altLang="tr-TR" sz="8000" b="0" i="0" u="none" strike="noStrike" cap="none" normalizeH="0" baseline="0" dirty="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tr-TR" altLang="tr-TR" sz="5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6000" b="0" i="0" u="none" strike="noStrike" cap="none" normalizeH="0" baseline="0" dirty="0" smtClean="0">
                        <a:ln>
                          <a:noFill/>
                        </a:ln>
                        <a:solidFill>
                          <a:schemeClr val="tx1"/>
                        </a:solidFill>
                        <a:effectLst/>
                        <a:latin typeface="Century Schoolbook"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3 Altbilgi Yer Tutucusu"/>
          <p:cNvSpPr>
            <a:spLocks noGrp="1"/>
          </p:cNvSpPr>
          <p:nvPr>
            <p:ph type="ftr" sz="quarter" idx="11"/>
          </p:nvPr>
        </p:nvSpPr>
        <p:spPr/>
        <p:txBody>
          <a:bodyPr/>
          <a:lstStyle/>
          <a:p>
            <a:r>
              <a:rPr lang="tr-TR" smtClean="0"/>
              <a:t>Beslenme Dostu Okullar, 22-23 Aralık 2015</a:t>
            </a:r>
            <a:endParaRPr lang="tr-TR"/>
          </a:p>
        </p:txBody>
      </p:sp>
      <p:sp>
        <p:nvSpPr>
          <p:cNvPr id="3" name="2 Slayt Numarası Yer Tutucusu"/>
          <p:cNvSpPr>
            <a:spLocks noGrp="1"/>
          </p:cNvSpPr>
          <p:nvPr>
            <p:ph type="sldNum" sz="quarter" idx="12"/>
          </p:nvPr>
        </p:nvSpPr>
        <p:spPr/>
        <p:txBody>
          <a:bodyPr/>
          <a:lstStyle/>
          <a:p>
            <a:fld id="{F3EF57F2-5B0F-4B6D-8F6C-E51259639967}" type="slidenum">
              <a:rPr lang="tr-TR" smtClean="0"/>
              <a:pPr/>
              <a:t>26</a:t>
            </a:fld>
            <a:endParaRPr lang="tr-T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429" name="Group 925"/>
          <p:cNvGraphicFramePr>
            <a:graphicFrameLocks noGrp="1"/>
          </p:cNvGraphicFramePr>
          <p:nvPr/>
        </p:nvGraphicFramePr>
        <p:xfrm>
          <a:off x="0" y="228600"/>
          <a:ext cx="9144000" cy="6663672"/>
        </p:xfrm>
        <a:graphic>
          <a:graphicData uri="http://schemas.openxmlformats.org/drawingml/2006/table">
            <a:tbl>
              <a:tblPr/>
              <a:tblGrid>
                <a:gridCol w="8180724"/>
                <a:gridCol w="500985"/>
                <a:gridCol w="462291"/>
              </a:tblGrid>
              <a:tr h="628632">
                <a:tc gridSpan="3">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800" b="1" i="0" u="none" strike="noStrike" cap="none" normalizeH="0" baseline="0" dirty="0" smtClean="0">
                          <a:ln>
                            <a:noFill/>
                          </a:ln>
                          <a:solidFill>
                            <a:srgbClr val="C00000"/>
                          </a:solidFill>
                          <a:effectLst/>
                          <a:latin typeface="Comic Sans MS" pitchFamily="66" charset="0"/>
                          <a:cs typeface="Times New Roman" pitchFamily="18" charset="0"/>
                        </a:rPr>
                        <a:t>A. YÖNETİM FAALİYETLERİ ( 35 PUAN )</a:t>
                      </a:r>
                      <a:endParaRPr kumimoji="0" lang="tr-TR" altLang="tr-TR" sz="5400" b="0" i="0" u="none" strike="noStrike" cap="none" normalizeH="0" baseline="0" dirty="0" smtClean="0">
                        <a:ln>
                          <a:noFill/>
                        </a:ln>
                        <a:solidFill>
                          <a:srgbClr val="C00000"/>
                        </a:solidFill>
                        <a:effectLst/>
                        <a:latin typeface="Comic Sans MS" pitchFamily="66"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hMerge="1">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6000" b="0" i="0" u="none" strike="noStrike" cap="none" normalizeH="0" baseline="0" dirty="0" smtClean="0">
                        <a:ln>
                          <a:noFill/>
                        </a:ln>
                        <a:solidFill>
                          <a:schemeClr val="tx1"/>
                        </a:solidFill>
                        <a:effectLst/>
                        <a:latin typeface="Century Schoolbook" pitchFamily="18"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hMerge="1">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6000" b="0" i="0" u="none" strike="noStrike" cap="none" normalizeH="0" baseline="0" dirty="0" smtClean="0">
                        <a:ln>
                          <a:noFill/>
                        </a:ln>
                        <a:solidFill>
                          <a:schemeClr val="tx1"/>
                        </a:solidFill>
                        <a:effectLst/>
                        <a:latin typeface="Century Schoolbook" pitchFamily="18"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642942">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AutoNum type="arabicPeriod"/>
                        <a:tabLst/>
                      </a:pPr>
                      <a:r>
                        <a:rPr kumimoji="0" lang="tr-TR" altLang="tr-TR" sz="2000" b="0" i="0" u="none" strike="noStrike" cap="none" normalizeH="0" baseline="0" dirty="0" smtClean="0">
                          <a:ln>
                            <a:noFill/>
                          </a:ln>
                          <a:solidFill>
                            <a:srgbClr val="C00000"/>
                          </a:solidFill>
                          <a:effectLst/>
                          <a:latin typeface="Comic Sans MS" pitchFamily="66" charset="0"/>
                          <a:cs typeface="Times New Roman" pitchFamily="18" charset="0"/>
                        </a:rPr>
                        <a:t>Okul çağı çocuklarının gereksinimlerine ve kültürel yapıya uygun bir beslenme eğitimi öğretim programları doğrultusunda etkin bir şekilde verilmektedir.</a:t>
                      </a:r>
                      <a:endParaRPr kumimoji="0" lang="tr-TR" altLang="tr-TR" sz="4400" b="0" i="0" u="none" strike="noStrike" cap="none" normalizeH="0" baseline="0" dirty="0" smtClean="0">
                        <a:ln>
                          <a:noFill/>
                        </a:ln>
                        <a:solidFill>
                          <a:srgbClr val="C00000"/>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dirty="0" smtClean="0">
                          <a:ln>
                            <a:noFill/>
                          </a:ln>
                          <a:solidFill>
                            <a:srgbClr val="C00000"/>
                          </a:solidFill>
                          <a:effectLst/>
                          <a:latin typeface="Times New Roman" pitchFamily="18" charset="0"/>
                          <a:cs typeface="Times New Roman" pitchFamily="18" charset="0"/>
                        </a:rPr>
                        <a:t>5</a:t>
                      </a:r>
                      <a:endParaRPr kumimoji="0" lang="tr-TR" altLang="tr-TR" sz="4400" b="0" i="0" u="none" strike="noStrike" cap="none" normalizeH="0" baseline="0" dirty="0" smtClean="0">
                        <a:ln>
                          <a:noFill/>
                        </a:ln>
                        <a:solidFill>
                          <a:srgbClr val="C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4800" b="0" i="0" u="none" strike="noStrike" cap="none" normalizeH="0" baseline="0" dirty="0" smtClean="0">
                        <a:ln>
                          <a:noFill/>
                        </a:ln>
                        <a:solidFill>
                          <a:srgbClr val="C00000"/>
                        </a:solidFill>
                        <a:effectLst/>
                        <a:latin typeface="Century Schoolbook"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1457788">
                <a:tc gridSpan="3">
                  <a:txBody>
                    <a:bodyPr/>
                    <a:lstStyle/>
                    <a:p>
                      <a:r>
                        <a:rPr kumimoji="0" lang="tr-TR" sz="3600" kern="1200" dirty="0" smtClean="0">
                          <a:solidFill>
                            <a:schemeClr val="tx1"/>
                          </a:solidFill>
                          <a:latin typeface="Comic Sans MS" pitchFamily="66" charset="0"/>
                          <a:ea typeface="+mn-ea"/>
                          <a:cs typeface="+mn-cs"/>
                        </a:rPr>
                        <a:t>bu konuda dönem ödevleri verilebilir; çiftliklere, marketlere, pazar yerlerine, fırın, lokanta, yemekhane, yemek fabrikası gibi gıda üretimi/hizmeti yapan yerlere sınıf gezileri düzenlenebilir; sağlıklı besin hazırlama yöntemleri öğretilebilir, beslenme </a:t>
                      </a:r>
                      <a:r>
                        <a:rPr kumimoji="0" lang="tr-TR" sz="3600" kern="1200" dirty="0" err="1" smtClean="0">
                          <a:solidFill>
                            <a:schemeClr val="tx1"/>
                          </a:solidFill>
                          <a:latin typeface="Comic Sans MS" pitchFamily="66" charset="0"/>
                          <a:ea typeface="+mn-ea"/>
                          <a:cs typeface="+mn-cs"/>
                        </a:rPr>
                        <a:t>laboratuvarı</a:t>
                      </a:r>
                      <a:r>
                        <a:rPr kumimoji="0" lang="tr-TR" sz="3600" kern="1200" dirty="0" smtClean="0">
                          <a:solidFill>
                            <a:schemeClr val="tx1"/>
                          </a:solidFill>
                          <a:latin typeface="Comic Sans MS" pitchFamily="66" charset="0"/>
                          <a:ea typeface="+mn-ea"/>
                          <a:cs typeface="+mn-cs"/>
                        </a:rPr>
                        <a:t> kurularak uygulamalı dersler/atölye çalışmaları eklenebilir;</a:t>
                      </a:r>
                      <a:endParaRPr kumimoji="0" lang="tr-TR" altLang="tr-TR" sz="8800" b="0" i="0" u="none" strike="noStrike" cap="none" normalizeH="0" baseline="0" dirty="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tr-TR" altLang="tr-TR" sz="5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6000" b="0" i="0" u="none" strike="noStrike" cap="none" normalizeH="0" baseline="0" dirty="0" smtClean="0">
                        <a:ln>
                          <a:noFill/>
                        </a:ln>
                        <a:solidFill>
                          <a:schemeClr val="tx1"/>
                        </a:solidFill>
                        <a:effectLst/>
                        <a:latin typeface="Century Schoolbook"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3 Altbilgi Yer Tutucusu"/>
          <p:cNvSpPr>
            <a:spLocks noGrp="1"/>
          </p:cNvSpPr>
          <p:nvPr>
            <p:ph type="ftr" sz="quarter" idx="11"/>
          </p:nvPr>
        </p:nvSpPr>
        <p:spPr/>
        <p:txBody>
          <a:bodyPr/>
          <a:lstStyle/>
          <a:p>
            <a:r>
              <a:rPr lang="tr-TR" smtClean="0"/>
              <a:t>Beslenme Dostu Okullar, 22-23 Aralık 2015</a:t>
            </a:r>
            <a:endParaRPr lang="tr-TR"/>
          </a:p>
        </p:txBody>
      </p:sp>
      <p:sp>
        <p:nvSpPr>
          <p:cNvPr id="3" name="2 Slayt Numarası Yer Tutucusu"/>
          <p:cNvSpPr>
            <a:spLocks noGrp="1"/>
          </p:cNvSpPr>
          <p:nvPr>
            <p:ph type="sldNum" sz="quarter" idx="12"/>
          </p:nvPr>
        </p:nvSpPr>
        <p:spPr/>
        <p:txBody>
          <a:bodyPr/>
          <a:lstStyle/>
          <a:p>
            <a:fld id="{F3EF57F2-5B0F-4B6D-8F6C-E51259639967}" type="slidenum">
              <a:rPr lang="tr-TR" smtClean="0"/>
              <a:pPr/>
              <a:t>27</a:t>
            </a:fld>
            <a:endParaRPr lang="tr-T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429" name="Group 925"/>
          <p:cNvGraphicFramePr>
            <a:graphicFrameLocks noGrp="1"/>
          </p:cNvGraphicFramePr>
          <p:nvPr/>
        </p:nvGraphicFramePr>
        <p:xfrm>
          <a:off x="0" y="228600"/>
          <a:ext cx="9144000" cy="6602712"/>
        </p:xfrm>
        <a:graphic>
          <a:graphicData uri="http://schemas.openxmlformats.org/drawingml/2006/table">
            <a:tbl>
              <a:tblPr/>
              <a:tblGrid>
                <a:gridCol w="8180724"/>
                <a:gridCol w="500985"/>
                <a:gridCol w="462291"/>
              </a:tblGrid>
              <a:tr h="628632">
                <a:tc gridSpan="3">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800" b="1" i="0" u="none" strike="noStrike" cap="none" normalizeH="0" baseline="0" dirty="0" smtClean="0">
                          <a:ln>
                            <a:noFill/>
                          </a:ln>
                          <a:solidFill>
                            <a:srgbClr val="C00000"/>
                          </a:solidFill>
                          <a:effectLst/>
                          <a:latin typeface="Comic Sans MS" pitchFamily="66" charset="0"/>
                          <a:cs typeface="Times New Roman" pitchFamily="18" charset="0"/>
                        </a:rPr>
                        <a:t>A. YÖNETİM FAALİYETLERİ ( 35 PUAN )</a:t>
                      </a:r>
                      <a:endParaRPr kumimoji="0" lang="tr-TR" altLang="tr-TR" sz="5400" b="0" i="0" u="none" strike="noStrike" cap="none" normalizeH="0" baseline="0" dirty="0" smtClean="0">
                        <a:ln>
                          <a:noFill/>
                        </a:ln>
                        <a:solidFill>
                          <a:srgbClr val="C00000"/>
                        </a:solidFill>
                        <a:effectLst/>
                        <a:latin typeface="Comic Sans MS" pitchFamily="66"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hMerge="1">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6000" b="0" i="0" u="none" strike="noStrike" cap="none" normalizeH="0" baseline="0" dirty="0" smtClean="0">
                        <a:ln>
                          <a:noFill/>
                        </a:ln>
                        <a:solidFill>
                          <a:schemeClr val="tx1"/>
                        </a:solidFill>
                        <a:effectLst/>
                        <a:latin typeface="Century Schoolbook" pitchFamily="18"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hMerge="1">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6000" b="0" i="0" u="none" strike="noStrike" cap="none" normalizeH="0" baseline="0" dirty="0" smtClean="0">
                        <a:ln>
                          <a:noFill/>
                        </a:ln>
                        <a:solidFill>
                          <a:schemeClr val="tx1"/>
                        </a:solidFill>
                        <a:effectLst/>
                        <a:latin typeface="Century Schoolbook" pitchFamily="18"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642942">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AutoNum type="arabicPeriod"/>
                        <a:tabLst/>
                      </a:pPr>
                      <a:r>
                        <a:rPr kumimoji="0" lang="tr-TR" altLang="tr-TR" sz="2000" b="0" i="0" u="none" strike="noStrike" cap="none" normalizeH="0" baseline="0" dirty="0" smtClean="0">
                          <a:ln>
                            <a:noFill/>
                          </a:ln>
                          <a:solidFill>
                            <a:srgbClr val="C00000"/>
                          </a:solidFill>
                          <a:effectLst/>
                          <a:latin typeface="Comic Sans MS" pitchFamily="66" charset="0"/>
                          <a:cs typeface="Times New Roman" pitchFamily="18" charset="0"/>
                        </a:rPr>
                        <a:t>Okul çağı çocuklarının gereksinimlerine ve kültürel yapıya uygun bir beslenme eğitimi öğretim programları doğrultusunda etkin bir şekilde verilmektedir.</a:t>
                      </a:r>
                      <a:endParaRPr kumimoji="0" lang="tr-TR" altLang="tr-TR" sz="4400" b="0" i="0" u="none" strike="noStrike" cap="none" normalizeH="0" baseline="0" dirty="0" smtClean="0">
                        <a:ln>
                          <a:noFill/>
                        </a:ln>
                        <a:solidFill>
                          <a:srgbClr val="C00000"/>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dirty="0" smtClean="0">
                          <a:ln>
                            <a:noFill/>
                          </a:ln>
                          <a:solidFill>
                            <a:srgbClr val="C00000"/>
                          </a:solidFill>
                          <a:effectLst/>
                          <a:latin typeface="Times New Roman" pitchFamily="18" charset="0"/>
                          <a:cs typeface="Times New Roman" pitchFamily="18" charset="0"/>
                        </a:rPr>
                        <a:t>5</a:t>
                      </a:r>
                      <a:endParaRPr kumimoji="0" lang="tr-TR" altLang="tr-TR" sz="4400" b="0" i="0" u="none" strike="noStrike" cap="none" normalizeH="0" baseline="0" dirty="0" smtClean="0">
                        <a:ln>
                          <a:noFill/>
                        </a:ln>
                        <a:solidFill>
                          <a:srgbClr val="C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4800" b="0" i="0" u="none" strike="noStrike" cap="none" normalizeH="0" baseline="0" dirty="0" smtClean="0">
                        <a:ln>
                          <a:noFill/>
                        </a:ln>
                        <a:solidFill>
                          <a:schemeClr val="tx1"/>
                        </a:solidFill>
                        <a:effectLst/>
                        <a:latin typeface="Century Schoolbook"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1457788">
                <a:tc gridSpan="3">
                  <a:txBody>
                    <a:bodyPr/>
                    <a:lstStyle/>
                    <a:p>
                      <a:r>
                        <a:rPr kumimoji="0" lang="tr-TR" sz="3200" kern="1200" dirty="0" smtClean="0">
                          <a:solidFill>
                            <a:schemeClr val="tx1"/>
                          </a:solidFill>
                          <a:latin typeface="Comic Sans MS" pitchFamily="66" charset="0"/>
                          <a:ea typeface="+mn-ea"/>
                          <a:cs typeface="+mn-cs"/>
                        </a:rPr>
                        <a:t>Türkçe ve Türk Dili ve Edebiyatı derslerinde sağlıklı beslenme ve fiziksel aktivite ile ilgili kompozisyon ödevleri verilebilir; farklı derslerde sınav soruları sağlıklı beslenme ve fiziksel aktivite konularını içerecek şekilde geliştirilebilir; pano hazırlanabilir, okulun internet sitesinde forumlar oluşturulabilir; ailelerin de katıldığı sağlıklı besinlerle hazırlanmış, eğitici ve eğlenceli piknikler düzenlenebilir.</a:t>
                      </a:r>
                      <a:endParaRPr kumimoji="0" lang="tr-TR" altLang="tr-TR" sz="8000" b="0" i="0" u="none" strike="noStrike" cap="none" normalizeH="0" baseline="0" dirty="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tr-TR" altLang="tr-TR" sz="5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6000" b="0" i="0" u="none" strike="noStrike" cap="none" normalizeH="0" baseline="0" dirty="0" smtClean="0">
                        <a:ln>
                          <a:noFill/>
                        </a:ln>
                        <a:solidFill>
                          <a:schemeClr val="tx1"/>
                        </a:solidFill>
                        <a:effectLst/>
                        <a:latin typeface="Century Schoolbook"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3 Altbilgi Yer Tutucusu"/>
          <p:cNvSpPr>
            <a:spLocks noGrp="1"/>
          </p:cNvSpPr>
          <p:nvPr>
            <p:ph type="ftr" sz="quarter" idx="11"/>
          </p:nvPr>
        </p:nvSpPr>
        <p:spPr/>
        <p:txBody>
          <a:bodyPr/>
          <a:lstStyle/>
          <a:p>
            <a:r>
              <a:rPr lang="tr-TR" smtClean="0"/>
              <a:t>Beslenme Dostu Okullar, 22-23 Aralık 2015</a:t>
            </a:r>
            <a:endParaRPr lang="tr-TR"/>
          </a:p>
        </p:txBody>
      </p:sp>
      <p:sp>
        <p:nvSpPr>
          <p:cNvPr id="3" name="2 Slayt Numarası Yer Tutucusu"/>
          <p:cNvSpPr>
            <a:spLocks noGrp="1"/>
          </p:cNvSpPr>
          <p:nvPr>
            <p:ph type="sldNum" sz="quarter" idx="12"/>
          </p:nvPr>
        </p:nvSpPr>
        <p:spPr/>
        <p:txBody>
          <a:bodyPr/>
          <a:lstStyle/>
          <a:p>
            <a:fld id="{F3EF57F2-5B0F-4B6D-8F6C-E51259639967}" type="slidenum">
              <a:rPr lang="tr-TR" smtClean="0"/>
              <a:pPr/>
              <a:t>28</a:t>
            </a:fld>
            <a:endParaRPr lang="tr-T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429" name="Group 925"/>
          <p:cNvGraphicFramePr>
            <a:graphicFrameLocks noGrp="1"/>
          </p:cNvGraphicFramePr>
          <p:nvPr/>
        </p:nvGraphicFramePr>
        <p:xfrm>
          <a:off x="0" y="228600"/>
          <a:ext cx="9144000" cy="6372565"/>
        </p:xfrm>
        <a:graphic>
          <a:graphicData uri="http://schemas.openxmlformats.org/drawingml/2006/table">
            <a:tbl>
              <a:tblPr/>
              <a:tblGrid>
                <a:gridCol w="8180724"/>
                <a:gridCol w="500985"/>
                <a:gridCol w="462291"/>
              </a:tblGrid>
              <a:tr h="1069045">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800" b="1" i="0" u="none" strike="noStrike" cap="none" normalizeH="0" baseline="0" dirty="0" smtClean="0">
                          <a:ln>
                            <a:noFill/>
                          </a:ln>
                          <a:solidFill>
                            <a:srgbClr val="C00000"/>
                          </a:solidFill>
                          <a:effectLst/>
                          <a:latin typeface="Comic Sans MS" pitchFamily="66" charset="0"/>
                          <a:cs typeface="Times New Roman" pitchFamily="18" charset="0"/>
                        </a:rPr>
                        <a:t>A. YÖNETİM FAALİYETLERİ ( 35 PUAN )</a:t>
                      </a:r>
                      <a:endParaRPr kumimoji="0" lang="tr-TR" altLang="tr-TR" sz="5400" b="0" i="0" u="none" strike="noStrike" cap="none" normalizeH="0" baseline="0" dirty="0" smtClean="0">
                        <a:ln>
                          <a:noFill/>
                        </a:ln>
                        <a:solidFill>
                          <a:srgbClr val="C00000"/>
                        </a:solidFill>
                        <a:effectLst/>
                        <a:latin typeface="Comic Sans MS" pitchFamily="66"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rgbClr val="C00000"/>
                          </a:solidFill>
                          <a:effectLst/>
                          <a:latin typeface="Comic Sans MS" pitchFamily="66" charset="0"/>
                          <a:cs typeface="Times New Roman" pitchFamily="18" charset="0"/>
                        </a:rPr>
                        <a:t>ÖP</a:t>
                      </a:r>
                      <a:endParaRPr kumimoji="0" lang="tr-TR" altLang="tr-TR" sz="3600" b="0" i="0" u="none" strike="noStrike" cap="none" normalizeH="0" baseline="0" dirty="0" smtClean="0">
                        <a:ln>
                          <a:noFill/>
                        </a:ln>
                        <a:solidFill>
                          <a:srgbClr val="C00000"/>
                        </a:solidFill>
                        <a:effectLst/>
                        <a:latin typeface="Comic Sans MS" pitchFamily="66"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rgbClr val="C00000"/>
                          </a:solidFill>
                          <a:effectLst/>
                          <a:latin typeface="Comic Sans MS" pitchFamily="66" charset="0"/>
                          <a:cs typeface="Times New Roman" pitchFamily="18" charset="0"/>
                        </a:rPr>
                        <a:t>VP</a:t>
                      </a:r>
                      <a:endParaRPr kumimoji="0" lang="tr-TR" altLang="tr-TR" sz="3600" b="0" i="0" u="none" strike="noStrike" cap="none" normalizeH="0" baseline="0" dirty="0" smtClean="0">
                        <a:ln>
                          <a:noFill/>
                        </a:ln>
                        <a:solidFill>
                          <a:srgbClr val="C00000"/>
                        </a:solidFill>
                        <a:effectLst/>
                        <a:latin typeface="Comic Sans MS" pitchFamily="66"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1457788">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AutoNum type="arabicPeriod"/>
                        <a:tabLst/>
                      </a:pPr>
                      <a:r>
                        <a:rPr kumimoji="0" lang="tr-TR" altLang="tr-TR" sz="3000" b="0" i="0" u="none" strike="noStrike" cap="none" normalizeH="0" baseline="0" dirty="0" smtClean="0">
                          <a:ln>
                            <a:noFill/>
                          </a:ln>
                          <a:solidFill>
                            <a:schemeClr val="tx1"/>
                          </a:solidFill>
                          <a:effectLst/>
                          <a:latin typeface="Comic Sans MS" pitchFamily="66" charset="0"/>
                          <a:cs typeface="Times New Roman" pitchFamily="18" charset="0"/>
                        </a:rPr>
                        <a:t>Okul çağı çocuklarının gereksinimlerine ve kültürel yapıya uygun bir beslenme eğitimi öğretim programları doğrultusunda etkin bir şekilde verilmektedir.</a:t>
                      </a:r>
                      <a:endParaRPr kumimoji="0" lang="tr-TR" altLang="tr-TR" sz="3000" b="0" i="0" u="none" strike="noStrike" cap="none" normalizeH="0" baseline="0" dirty="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3000" b="0" i="0" u="none" strike="noStrike" cap="none" normalizeH="0" baseline="0" smtClean="0">
                          <a:ln>
                            <a:noFill/>
                          </a:ln>
                          <a:solidFill>
                            <a:schemeClr val="tx1"/>
                          </a:solidFill>
                          <a:effectLst/>
                          <a:latin typeface="Comic Sans MS" pitchFamily="66" charset="0"/>
                          <a:cs typeface="Times New Roman" pitchFamily="18" charset="0"/>
                        </a:rPr>
                        <a:t>5</a:t>
                      </a:r>
                      <a:endParaRPr kumimoji="0" lang="tr-TR" altLang="tr-TR" sz="3000" b="0" i="0" u="none" strike="noStrike" cap="none" normalizeH="0" baseline="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30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57788">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000" b="0" i="0" u="none" strike="noStrike" cap="none" normalizeH="0" baseline="0" dirty="0" smtClean="0">
                          <a:ln>
                            <a:noFill/>
                          </a:ln>
                          <a:solidFill>
                            <a:schemeClr val="tx1"/>
                          </a:solidFill>
                          <a:effectLst/>
                          <a:latin typeface="Comic Sans MS" pitchFamily="66" charset="0"/>
                          <a:cs typeface="Times New Roman" pitchFamily="18" charset="0"/>
                        </a:rPr>
                        <a:t>2.Beden eğitimi öğretim programı doğrultusunda; yaş, cinsiyet ve kültürel açıdan uygun fiziksel aktivite eğitimi etkin şekilde verilmektedir.</a:t>
                      </a:r>
                      <a:endParaRPr kumimoji="0" lang="tr-TR" altLang="tr-TR" sz="3000" b="0" i="0" u="none" strike="noStrike" cap="none" normalizeH="0" baseline="0" dirty="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3000" b="0" i="0" u="none" strike="noStrike" cap="none" normalizeH="0" baseline="0" dirty="0" smtClean="0">
                          <a:ln>
                            <a:noFill/>
                          </a:ln>
                          <a:solidFill>
                            <a:schemeClr val="tx1"/>
                          </a:solidFill>
                          <a:effectLst/>
                          <a:latin typeface="Comic Sans MS" pitchFamily="66" charset="0"/>
                          <a:cs typeface="Times New Roman" pitchFamily="18" charset="0"/>
                        </a:rPr>
                        <a:t>5</a:t>
                      </a:r>
                      <a:endParaRPr kumimoji="0" lang="tr-TR" altLang="tr-TR" sz="3000" b="0" i="0" u="none" strike="noStrike" cap="none" normalizeH="0" baseline="0" dirty="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30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69045">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000" b="0" i="0" u="none" strike="noStrike" cap="none" normalizeH="0" baseline="0" dirty="0" smtClean="0">
                          <a:ln>
                            <a:noFill/>
                          </a:ln>
                          <a:solidFill>
                            <a:schemeClr val="tx1"/>
                          </a:solidFill>
                          <a:effectLst/>
                          <a:latin typeface="Comic Sans MS" pitchFamily="66" charset="0"/>
                          <a:cs typeface="Times New Roman" pitchFamily="18" charset="0"/>
                        </a:rPr>
                        <a:t>3.Sağlıklı yaşam ve yaşam becerisi eğitimi okul öğretim programı kapsamında uygulanmaktadır.</a:t>
                      </a:r>
                      <a:endParaRPr kumimoji="0" lang="tr-TR" altLang="tr-TR" sz="3000" b="0" i="0" u="none" strike="noStrike" cap="none" normalizeH="0" baseline="0" dirty="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3000" b="0" i="0" u="none" strike="noStrike" cap="none" normalizeH="0" baseline="0" smtClean="0">
                          <a:ln>
                            <a:noFill/>
                          </a:ln>
                          <a:solidFill>
                            <a:schemeClr val="tx1"/>
                          </a:solidFill>
                          <a:effectLst/>
                          <a:latin typeface="Comic Sans MS" pitchFamily="66" charset="0"/>
                          <a:cs typeface="Times New Roman" pitchFamily="18" charset="0"/>
                        </a:rPr>
                        <a:t>2</a:t>
                      </a:r>
                      <a:endParaRPr kumimoji="0" lang="tr-TR" altLang="tr-TR" sz="3000" b="0" i="0" u="none" strike="noStrike" cap="none" normalizeH="0" baseline="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30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3 Altbilgi Yer Tutucusu"/>
          <p:cNvSpPr>
            <a:spLocks noGrp="1"/>
          </p:cNvSpPr>
          <p:nvPr>
            <p:ph type="ftr" sz="quarter" idx="11"/>
          </p:nvPr>
        </p:nvSpPr>
        <p:spPr/>
        <p:txBody>
          <a:bodyPr/>
          <a:lstStyle/>
          <a:p>
            <a:r>
              <a:rPr lang="tr-TR" smtClean="0"/>
              <a:t>Beslenme Dostu Okullar, 22-23 Aralık 2015</a:t>
            </a:r>
            <a:endParaRPr lang="tr-TR"/>
          </a:p>
        </p:txBody>
      </p:sp>
      <p:sp>
        <p:nvSpPr>
          <p:cNvPr id="3" name="2 Slayt Numarası Yer Tutucusu"/>
          <p:cNvSpPr>
            <a:spLocks noGrp="1"/>
          </p:cNvSpPr>
          <p:nvPr>
            <p:ph type="sldNum" sz="quarter" idx="12"/>
          </p:nvPr>
        </p:nvSpPr>
        <p:spPr/>
        <p:txBody>
          <a:bodyPr/>
          <a:lstStyle/>
          <a:p>
            <a:fld id="{F3EF57F2-5B0F-4B6D-8F6C-E51259639967}" type="slidenum">
              <a:rPr lang="tr-TR" smtClean="0"/>
              <a:pPr/>
              <a:t>29</a:t>
            </a:fld>
            <a:endParaRPr lang="tr-T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marL="342900" lvl="1" indent="-342900">
              <a:buFont typeface="Arial" pitchFamily="34" charset="0"/>
              <a:buChar char="•"/>
            </a:pPr>
            <a:r>
              <a:rPr lang="tr-TR" altLang="tr-TR" sz="3600" dirty="0" smtClean="0">
                <a:latin typeface="Comic Sans MS" pitchFamily="66" charset="0"/>
              </a:rPr>
              <a:t>Başvuru dosyası hazırlamayan veya dosya içeriği tam olmayan okulun başvurusu kabul edilmez. </a:t>
            </a:r>
            <a:endParaRPr lang="tr-TR" altLang="tr-TR" sz="4000" dirty="0" smtClean="0">
              <a:latin typeface="Comic Sans MS" pitchFamily="66" charset="0"/>
            </a:endParaRPr>
          </a:p>
          <a:p>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429" name="Group 925"/>
          <p:cNvGraphicFramePr>
            <a:graphicFrameLocks noGrp="1"/>
          </p:cNvGraphicFramePr>
          <p:nvPr/>
        </p:nvGraphicFramePr>
        <p:xfrm>
          <a:off x="142844" y="228600"/>
          <a:ext cx="8820150" cy="6553200"/>
        </p:xfrm>
        <a:graphic>
          <a:graphicData uri="http://schemas.openxmlformats.org/drawingml/2006/table">
            <a:tbl>
              <a:tblPr/>
              <a:tblGrid>
                <a:gridCol w="7890990"/>
                <a:gridCol w="483242"/>
                <a:gridCol w="445918"/>
              </a:tblGrid>
              <a:tr h="161925">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800" b="1" i="0" u="none" strike="noStrike" cap="none" normalizeH="0" baseline="0" dirty="0" smtClean="0">
                          <a:ln>
                            <a:noFill/>
                          </a:ln>
                          <a:solidFill>
                            <a:srgbClr val="C00000"/>
                          </a:solidFill>
                          <a:effectLst/>
                          <a:latin typeface="Comic Sans MS" pitchFamily="66" charset="0"/>
                          <a:cs typeface="Times New Roman" pitchFamily="18" charset="0"/>
                        </a:rPr>
                        <a:t>A. YÖNETİM FAALİYETLERİ ( 35 PUAN )</a:t>
                      </a:r>
                      <a:endParaRPr kumimoji="0" lang="tr-TR" altLang="tr-TR" sz="5400" b="0" i="0" u="none" strike="noStrike" cap="none" normalizeH="0" baseline="0" dirty="0" smtClean="0">
                        <a:ln>
                          <a:noFill/>
                        </a:ln>
                        <a:solidFill>
                          <a:srgbClr val="C00000"/>
                        </a:solidFill>
                        <a:effectLst/>
                        <a:latin typeface="Comic Sans MS" pitchFamily="66"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rgbClr val="C00000"/>
                          </a:solidFill>
                          <a:effectLst/>
                          <a:latin typeface="Comic Sans MS" pitchFamily="66" charset="0"/>
                          <a:cs typeface="Times New Roman" pitchFamily="18" charset="0"/>
                        </a:rPr>
                        <a:t>ÖP</a:t>
                      </a:r>
                      <a:endParaRPr kumimoji="0" lang="tr-TR" altLang="tr-TR" sz="3600" b="0" i="0" u="none" strike="noStrike" cap="none" normalizeH="0" baseline="0" dirty="0" smtClean="0">
                        <a:ln>
                          <a:noFill/>
                        </a:ln>
                        <a:solidFill>
                          <a:srgbClr val="C00000"/>
                        </a:solidFill>
                        <a:effectLst/>
                        <a:latin typeface="Comic Sans MS" pitchFamily="66"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rgbClr val="C00000"/>
                          </a:solidFill>
                          <a:effectLst/>
                          <a:latin typeface="Comic Sans MS" pitchFamily="66" charset="0"/>
                          <a:cs typeface="Times New Roman" pitchFamily="18" charset="0"/>
                        </a:rPr>
                        <a:t>VP</a:t>
                      </a:r>
                      <a:endParaRPr kumimoji="0" lang="tr-TR" altLang="tr-TR" sz="3600" b="0" i="0" u="none" strike="noStrike" cap="none" normalizeH="0" baseline="0" dirty="0" smtClean="0">
                        <a:ln>
                          <a:noFill/>
                        </a:ln>
                        <a:solidFill>
                          <a:srgbClr val="C00000"/>
                        </a:solidFill>
                        <a:effectLst/>
                        <a:latin typeface="Comic Sans MS" pitchFamily="66"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244475">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200" b="0" i="0" u="none" strike="noStrike" cap="none" normalizeH="0" baseline="0" dirty="0" smtClean="0">
                          <a:ln>
                            <a:noFill/>
                          </a:ln>
                          <a:solidFill>
                            <a:schemeClr val="tx1"/>
                          </a:solidFill>
                          <a:effectLst/>
                          <a:latin typeface="Comic Sans MS" pitchFamily="66" charset="0"/>
                          <a:cs typeface="Times New Roman" pitchFamily="18" charset="0"/>
                        </a:rPr>
                        <a:t>4. Okul öğretim programının hedef gruplara etkisi değerlendirilerek olumlu sağlık davranışlarını desteklemesi açısından gerekli düzenlemeler yapılmaktadır.</a:t>
                      </a:r>
                      <a:endParaRPr kumimoji="0" lang="tr-TR" altLang="tr-TR" sz="6000" b="0" i="0" u="none" strike="noStrike" cap="none" normalizeH="0" baseline="0" dirty="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2800" b="0" i="0" u="none" strike="noStrike" cap="none" normalizeH="0" baseline="0" dirty="0" smtClean="0">
                          <a:ln>
                            <a:noFill/>
                          </a:ln>
                          <a:solidFill>
                            <a:schemeClr val="tx1"/>
                          </a:solidFill>
                          <a:effectLst/>
                          <a:latin typeface="Comic Sans MS" pitchFamily="66" charset="0"/>
                          <a:cs typeface="Times New Roman" pitchFamily="18" charset="0"/>
                        </a:rPr>
                        <a:t>3</a:t>
                      </a:r>
                      <a:endParaRPr kumimoji="0" lang="tr-TR" altLang="tr-TR" sz="5400" b="0" i="0" u="none" strike="noStrike" cap="none" normalizeH="0" baseline="0" dirty="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60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125">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200" b="0" i="0" u="none" strike="noStrike" cap="none" normalizeH="0" baseline="0" dirty="0" smtClean="0">
                          <a:ln>
                            <a:noFill/>
                          </a:ln>
                          <a:solidFill>
                            <a:schemeClr val="tx1"/>
                          </a:solidFill>
                          <a:effectLst/>
                          <a:latin typeface="Comic Sans MS" pitchFamily="66" charset="0"/>
                          <a:cs typeface="Times New Roman" pitchFamily="18" charset="0"/>
                        </a:rPr>
                        <a:t>5.Sağlıklı beslenme ve hareketli yaşam konusunda izlenecek sağlıklı yaşam biçimlerini destekleyici, yeterli ve dengeli beslenme ve hareketli yaşamı teşvik edici bir Beslenme Dostu Okul Planı hazırlamak için “Beslenme ve Hareketli Yaşam Ekibi” bulunmaktadır.</a:t>
                      </a:r>
                      <a:endParaRPr kumimoji="0" lang="tr-TR" altLang="tr-TR" sz="6000" b="0" i="0" u="none" strike="noStrike" cap="none" normalizeH="0" baseline="0" dirty="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2800" b="0" i="0" u="none" strike="noStrike" cap="none" normalizeH="0" baseline="0" dirty="0" smtClean="0">
                          <a:ln>
                            <a:noFill/>
                          </a:ln>
                          <a:solidFill>
                            <a:schemeClr val="tx1"/>
                          </a:solidFill>
                          <a:effectLst/>
                          <a:latin typeface="Comic Sans MS" pitchFamily="66" charset="0"/>
                          <a:cs typeface="Times New Roman" pitchFamily="18" charset="0"/>
                        </a:rPr>
                        <a:t>5</a:t>
                      </a:r>
                      <a:endParaRPr kumimoji="0" lang="tr-TR" altLang="tr-TR" sz="5400" b="0" i="0" u="none" strike="noStrike" cap="none" normalizeH="0" baseline="0" dirty="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60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3 Altbilgi Yer Tutucusu"/>
          <p:cNvSpPr>
            <a:spLocks noGrp="1"/>
          </p:cNvSpPr>
          <p:nvPr>
            <p:ph type="ftr" sz="quarter" idx="11"/>
          </p:nvPr>
        </p:nvSpPr>
        <p:spPr/>
        <p:txBody>
          <a:bodyPr/>
          <a:lstStyle/>
          <a:p>
            <a:r>
              <a:rPr lang="tr-TR" smtClean="0"/>
              <a:t>Beslenme Dostu Okullar, 22-23 Aralık 2015</a:t>
            </a:r>
            <a:endParaRPr lang="tr-TR"/>
          </a:p>
        </p:txBody>
      </p:sp>
      <p:sp>
        <p:nvSpPr>
          <p:cNvPr id="3" name="2 Slayt Numarası Yer Tutucusu"/>
          <p:cNvSpPr>
            <a:spLocks noGrp="1"/>
          </p:cNvSpPr>
          <p:nvPr>
            <p:ph type="sldNum" sz="quarter" idx="12"/>
          </p:nvPr>
        </p:nvSpPr>
        <p:spPr/>
        <p:txBody>
          <a:bodyPr/>
          <a:lstStyle/>
          <a:p>
            <a:fld id="{F3EF57F2-5B0F-4B6D-8F6C-E51259639967}" type="slidenum">
              <a:rPr lang="tr-TR" smtClean="0"/>
              <a:pPr/>
              <a:t>30</a:t>
            </a:fld>
            <a:endParaRPr lang="tr-T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429" name="Group 925"/>
          <p:cNvGraphicFramePr>
            <a:graphicFrameLocks noGrp="1"/>
          </p:cNvGraphicFramePr>
          <p:nvPr/>
        </p:nvGraphicFramePr>
        <p:xfrm>
          <a:off x="214282" y="365760"/>
          <a:ext cx="8894222" cy="4785360"/>
        </p:xfrm>
        <a:graphic>
          <a:graphicData uri="http://schemas.openxmlformats.org/drawingml/2006/table">
            <a:tbl>
              <a:tblPr/>
              <a:tblGrid>
                <a:gridCol w="7989016"/>
                <a:gridCol w="489246"/>
                <a:gridCol w="415960"/>
              </a:tblGrid>
              <a:tr h="161925">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800" b="1" i="0" u="none" strike="noStrike" cap="none" normalizeH="0" baseline="0" dirty="0" smtClean="0">
                          <a:ln>
                            <a:noFill/>
                          </a:ln>
                          <a:solidFill>
                            <a:srgbClr val="C00000"/>
                          </a:solidFill>
                          <a:effectLst/>
                          <a:latin typeface="Comic Sans MS" pitchFamily="66" charset="0"/>
                          <a:cs typeface="Times New Roman" pitchFamily="18" charset="0"/>
                        </a:rPr>
                        <a:t>A. YÖNETİM FAALİYETLERİ ( 35 PUAN )</a:t>
                      </a:r>
                      <a:endParaRPr kumimoji="0" lang="tr-TR" altLang="tr-TR" sz="5400" b="0" i="0" u="none" strike="noStrike" cap="none" normalizeH="0" baseline="0" dirty="0" smtClean="0">
                        <a:ln>
                          <a:noFill/>
                        </a:ln>
                        <a:solidFill>
                          <a:srgbClr val="C00000"/>
                        </a:solidFill>
                        <a:effectLst/>
                        <a:latin typeface="Comic Sans MS" pitchFamily="66"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rgbClr val="C00000"/>
                          </a:solidFill>
                          <a:effectLst/>
                          <a:latin typeface="Comic Sans MS" pitchFamily="66" charset="0"/>
                          <a:cs typeface="Times New Roman" pitchFamily="18" charset="0"/>
                        </a:rPr>
                        <a:t>ÖP</a:t>
                      </a:r>
                      <a:endParaRPr kumimoji="0" lang="tr-TR" altLang="tr-TR" sz="3600" b="0" i="0" u="none" strike="noStrike" cap="none" normalizeH="0" baseline="0" dirty="0" smtClean="0">
                        <a:ln>
                          <a:noFill/>
                        </a:ln>
                        <a:solidFill>
                          <a:srgbClr val="C00000"/>
                        </a:solidFill>
                        <a:effectLst/>
                        <a:latin typeface="Comic Sans MS" pitchFamily="66"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rgbClr val="C00000"/>
                          </a:solidFill>
                          <a:effectLst/>
                          <a:latin typeface="Comic Sans MS" pitchFamily="66" charset="0"/>
                          <a:cs typeface="Times New Roman" pitchFamily="18" charset="0"/>
                        </a:rPr>
                        <a:t>VP</a:t>
                      </a:r>
                      <a:endParaRPr kumimoji="0" lang="tr-TR" altLang="tr-TR" sz="3600" b="0" i="0" u="none" strike="noStrike" cap="none" normalizeH="0" baseline="0" dirty="0" smtClean="0">
                        <a:ln>
                          <a:noFill/>
                        </a:ln>
                        <a:solidFill>
                          <a:srgbClr val="C00000"/>
                        </a:solidFill>
                        <a:effectLst/>
                        <a:latin typeface="Comic Sans MS" pitchFamily="66"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244475">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200" b="0" i="0" u="none" strike="noStrike" cap="none" normalizeH="0" baseline="0" dirty="0" smtClean="0">
                          <a:ln>
                            <a:noFill/>
                          </a:ln>
                          <a:solidFill>
                            <a:schemeClr val="tx1"/>
                          </a:solidFill>
                          <a:effectLst/>
                          <a:latin typeface="Comic Sans MS" pitchFamily="66" charset="0"/>
                          <a:cs typeface="Times New Roman" pitchFamily="18" charset="0"/>
                        </a:rPr>
                        <a:t>6.Beslenme Dostu Okul Planı hazırlanmış ve planda amaç, hedefler, etkinlikler belirlenmiştir.</a:t>
                      </a:r>
                      <a:endParaRPr kumimoji="0" lang="tr-TR" altLang="tr-TR" sz="6000" b="0" i="0" u="none" strike="noStrike" cap="none" normalizeH="0" baseline="0" dirty="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3200" b="0" i="0" u="none" strike="noStrike" cap="none" normalizeH="0" baseline="0" smtClean="0">
                          <a:ln>
                            <a:noFill/>
                          </a:ln>
                          <a:solidFill>
                            <a:schemeClr val="tx1"/>
                          </a:solidFill>
                          <a:effectLst/>
                          <a:latin typeface="Comic Sans MS" pitchFamily="66" charset="0"/>
                          <a:cs typeface="Times New Roman" pitchFamily="18" charset="0"/>
                        </a:rPr>
                        <a:t>5</a:t>
                      </a:r>
                      <a:endParaRPr kumimoji="0" lang="tr-TR" altLang="tr-TR" sz="6000" b="0" i="0" u="none" strike="noStrike" cap="none" normalizeH="0" baseline="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66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200" b="0" i="0" u="none" strike="noStrike" cap="none" normalizeH="0" baseline="0" dirty="0" smtClean="0">
                          <a:ln>
                            <a:noFill/>
                          </a:ln>
                          <a:solidFill>
                            <a:schemeClr val="tx1"/>
                          </a:solidFill>
                          <a:effectLst/>
                          <a:latin typeface="Comic Sans MS" pitchFamily="66" charset="0"/>
                          <a:cs typeface="Times New Roman" pitchFamily="18" charset="0"/>
                        </a:rPr>
                        <a:t>7.Etkinliklerin izleme/değerlendirmesi yapılmaktadır.</a:t>
                      </a:r>
                      <a:endParaRPr kumimoji="0" lang="tr-TR" altLang="tr-TR" sz="6000" b="0" i="0" u="none" strike="noStrike" cap="none" normalizeH="0" baseline="0" dirty="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3200" b="0" i="0" u="none" strike="noStrike" cap="none" normalizeH="0" baseline="0" smtClean="0">
                          <a:ln>
                            <a:noFill/>
                          </a:ln>
                          <a:solidFill>
                            <a:schemeClr val="tx1"/>
                          </a:solidFill>
                          <a:effectLst/>
                          <a:latin typeface="Comic Sans MS" pitchFamily="66" charset="0"/>
                          <a:cs typeface="Times New Roman" pitchFamily="18" charset="0"/>
                        </a:rPr>
                        <a:t>5</a:t>
                      </a:r>
                      <a:endParaRPr kumimoji="0" lang="tr-TR" altLang="tr-TR" sz="6000" b="0" i="0" u="none" strike="noStrike" cap="none" normalizeH="0" baseline="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66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200" b="0" i="0" u="none" strike="noStrike" kern="1200" cap="none" normalizeH="0" baseline="0" dirty="0" smtClean="0">
                          <a:ln>
                            <a:noFill/>
                          </a:ln>
                          <a:solidFill>
                            <a:schemeClr val="tx1"/>
                          </a:solidFill>
                          <a:effectLst/>
                          <a:latin typeface="Comic Sans MS" pitchFamily="66" charset="0"/>
                          <a:ea typeface="+mn-ea"/>
                          <a:cs typeface="Times New Roman" pitchFamily="18" charset="0"/>
                        </a:rPr>
                        <a:t>8.“Beslenme </a:t>
                      </a:r>
                      <a:r>
                        <a:rPr kumimoji="0" lang="tr-TR" altLang="tr-TR" sz="3200" b="0" i="0" u="none" strike="noStrike" cap="none" normalizeH="0" baseline="0" dirty="0" smtClean="0">
                          <a:ln>
                            <a:noFill/>
                          </a:ln>
                          <a:solidFill>
                            <a:schemeClr val="tx1"/>
                          </a:solidFill>
                          <a:effectLst/>
                          <a:latin typeface="Comic Sans MS" pitchFamily="66" charset="0"/>
                          <a:cs typeface="Times New Roman" pitchFamily="18" charset="0"/>
                        </a:rPr>
                        <a:t>Dostu Okul </a:t>
                      </a:r>
                      <a:r>
                        <a:rPr kumimoji="0" lang="tr-TR" altLang="tr-TR" sz="3200" b="0" i="0" u="none" strike="noStrike" cap="none" normalizeH="0" baseline="0" dirty="0" err="1" smtClean="0">
                          <a:ln>
                            <a:noFill/>
                          </a:ln>
                          <a:solidFill>
                            <a:schemeClr val="tx1"/>
                          </a:solidFill>
                          <a:effectLst/>
                          <a:latin typeface="Comic Sans MS" pitchFamily="66" charset="0"/>
                          <a:cs typeface="Times New Roman" pitchFamily="18" charset="0"/>
                        </a:rPr>
                        <a:t>Planı”nın</a:t>
                      </a:r>
                      <a:r>
                        <a:rPr kumimoji="0" lang="tr-TR" altLang="tr-TR" sz="3200" b="0" i="0" u="none" strike="noStrike" cap="none" normalizeH="0" baseline="0" dirty="0" smtClean="0">
                          <a:ln>
                            <a:noFill/>
                          </a:ln>
                          <a:solidFill>
                            <a:schemeClr val="tx1"/>
                          </a:solidFill>
                          <a:effectLst/>
                          <a:latin typeface="Comic Sans MS" pitchFamily="66" charset="0"/>
                          <a:cs typeface="Times New Roman" pitchFamily="18" charset="0"/>
                        </a:rPr>
                        <a:t> benimsenmesi ve yaygınlaştırılması konusunda çalışmalar yapılmaktadır.</a:t>
                      </a:r>
                      <a:endParaRPr kumimoji="0" lang="tr-TR" altLang="tr-TR" sz="6000" b="0" i="0" u="none" strike="noStrike" cap="none" normalizeH="0" baseline="0" dirty="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3200" b="0" i="0" u="none" strike="noStrike" cap="none" normalizeH="0" baseline="0" smtClean="0">
                          <a:ln>
                            <a:noFill/>
                          </a:ln>
                          <a:solidFill>
                            <a:schemeClr val="tx1"/>
                          </a:solidFill>
                          <a:effectLst/>
                          <a:latin typeface="Comic Sans MS" pitchFamily="66" charset="0"/>
                          <a:cs typeface="Times New Roman" pitchFamily="18" charset="0"/>
                        </a:rPr>
                        <a:t>5</a:t>
                      </a:r>
                      <a:endParaRPr kumimoji="0" lang="tr-TR" altLang="tr-TR" sz="6000" b="0" i="0" u="none" strike="noStrike" cap="none" normalizeH="0" baseline="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66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3 Altbilgi Yer Tutucusu"/>
          <p:cNvSpPr>
            <a:spLocks noGrp="1"/>
          </p:cNvSpPr>
          <p:nvPr>
            <p:ph type="ftr" sz="quarter" idx="11"/>
          </p:nvPr>
        </p:nvSpPr>
        <p:spPr/>
        <p:txBody>
          <a:bodyPr/>
          <a:lstStyle/>
          <a:p>
            <a:r>
              <a:rPr lang="tr-TR" smtClean="0"/>
              <a:t>Beslenme Dostu Okullar, 22-23 Aralık 2015</a:t>
            </a:r>
            <a:endParaRPr lang="tr-TR"/>
          </a:p>
        </p:txBody>
      </p:sp>
      <p:sp>
        <p:nvSpPr>
          <p:cNvPr id="3" name="2 Slayt Numarası Yer Tutucusu"/>
          <p:cNvSpPr>
            <a:spLocks noGrp="1"/>
          </p:cNvSpPr>
          <p:nvPr>
            <p:ph type="sldNum" sz="quarter" idx="12"/>
          </p:nvPr>
        </p:nvSpPr>
        <p:spPr/>
        <p:txBody>
          <a:bodyPr/>
          <a:lstStyle/>
          <a:p>
            <a:fld id="{F3EF57F2-5B0F-4B6D-8F6C-E51259639967}" type="slidenum">
              <a:rPr lang="tr-TR" smtClean="0"/>
              <a:pPr/>
              <a:t>31</a:t>
            </a:fld>
            <a:endParaRPr lang="tr-T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429" name="Group 925"/>
          <p:cNvGraphicFramePr>
            <a:graphicFrameLocks noGrp="1"/>
          </p:cNvGraphicFramePr>
          <p:nvPr/>
        </p:nvGraphicFramePr>
        <p:xfrm>
          <a:off x="142844" y="71414"/>
          <a:ext cx="8929719" cy="6370320"/>
        </p:xfrm>
        <a:graphic>
          <a:graphicData uri="http://schemas.openxmlformats.org/drawingml/2006/table">
            <a:tbl>
              <a:tblPr/>
              <a:tblGrid>
                <a:gridCol w="7989016"/>
                <a:gridCol w="489246"/>
                <a:gridCol w="451457"/>
              </a:tblGrid>
              <a:tr h="244475">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400" b="1" i="0" u="none" strike="noStrike" cap="none" normalizeH="0" baseline="0" dirty="0" smtClean="0">
                          <a:ln>
                            <a:noFill/>
                          </a:ln>
                          <a:solidFill>
                            <a:srgbClr val="C00000"/>
                          </a:solidFill>
                          <a:effectLst/>
                          <a:latin typeface="Comic Sans MS" pitchFamily="66" charset="0"/>
                          <a:cs typeface="Times New Roman" pitchFamily="18" charset="0"/>
                        </a:rPr>
                        <a:t>B. EĞİTİM FAALİYETLERİ VE FARKINDALIĞIN ARTTIRILMASI ( 20 PUAN )</a:t>
                      </a:r>
                      <a:endParaRPr kumimoji="0" lang="tr-TR" altLang="tr-TR" sz="4800" b="0" i="0" u="none" strike="noStrike" cap="none" normalizeH="0" baseline="0" dirty="0" smtClean="0">
                        <a:ln>
                          <a:noFill/>
                        </a:ln>
                        <a:solidFill>
                          <a:srgbClr val="C00000"/>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rgbClr val="C00000"/>
                          </a:solidFill>
                          <a:effectLst/>
                          <a:latin typeface="Comic Sans MS" pitchFamily="66" charset="0"/>
                          <a:cs typeface="Times New Roman" pitchFamily="18" charset="0"/>
                        </a:rPr>
                        <a:t>ÖP</a:t>
                      </a:r>
                      <a:endParaRPr kumimoji="0" lang="tr-TR" altLang="tr-TR" sz="3200" b="0" i="0" u="none" strike="noStrike" cap="none" normalizeH="0" baseline="0" dirty="0" smtClean="0">
                        <a:ln>
                          <a:noFill/>
                        </a:ln>
                        <a:solidFill>
                          <a:srgbClr val="C00000"/>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rgbClr val="C00000"/>
                          </a:solidFill>
                          <a:effectLst/>
                          <a:latin typeface="Comic Sans MS" pitchFamily="66" charset="0"/>
                          <a:cs typeface="Times New Roman" pitchFamily="18" charset="0"/>
                        </a:rPr>
                        <a:t>VP</a:t>
                      </a:r>
                      <a:endParaRPr kumimoji="0" lang="tr-TR" altLang="tr-TR" sz="3200" b="0" i="0" u="none" strike="noStrike" cap="none" normalizeH="0" baseline="0" dirty="0" smtClean="0">
                        <a:ln>
                          <a:noFill/>
                        </a:ln>
                        <a:solidFill>
                          <a:srgbClr val="C00000"/>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tr-TR" altLang="tr-TR" sz="3200" b="0" i="0" u="none" strike="noStrike" cap="none" normalizeH="0" baseline="0" dirty="0" smtClean="0">
                          <a:ln>
                            <a:noFill/>
                          </a:ln>
                          <a:solidFill>
                            <a:schemeClr val="tx1"/>
                          </a:solidFill>
                          <a:effectLst/>
                          <a:latin typeface="Comic Sans MS" pitchFamily="66" charset="0"/>
                          <a:cs typeface="Times New Roman" pitchFamily="18" charset="0"/>
                        </a:rPr>
                        <a:t>Sağlıklı beslenme ve hareketli yaşam konularında sınıf içinde münazara ortamı yaratılmakta, akran eğitiminden yararlanılarak öğrencilerin birbirlerini eğitmelerine ve beslenme konularını birlikte tartışmalarına zemin hazırlanmaktadır.  </a:t>
                      </a:r>
                      <a:endParaRPr kumimoji="0" lang="tr-TR" altLang="tr-TR" sz="6000" b="0" i="0" u="none" strike="noStrike" cap="none" normalizeH="0" baseline="0" dirty="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3200" b="0" i="0" u="none" strike="noStrike" cap="none" normalizeH="0" baseline="0" smtClean="0">
                          <a:ln>
                            <a:noFill/>
                          </a:ln>
                          <a:solidFill>
                            <a:schemeClr val="tx1"/>
                          </a:solidFill>
                          <a:effectLst/>
                          <a:latin typeface="Comic Sans MS" pitchFamily="66" charset="0"/>
                          <a:cs typeface="Times New Roman" pitchFamily="18" charset="0"/>
                        </a:rPr>
                        <a:t>4</a:t>
                      </a:r>
                      <a:endParaRPr kumimoji="0" lang="tr-TR" altLang="tr-TR" sz="6000" b="0" i="0" u="none" strike="noStrike" cap="none" normalizeH="0" baseline="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66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200" b="0" i="0" u="none" strike="noStrike" cap="none" normalizeH="0" baseline="0" dirty="0" smtClean="0">
                          <a:ln>
                            <a:noFill/>
                          </a:ln>
                          <a:solidFill>
                            <a:schemeClr val="tx1"/>
                          </a:solidFill>
                          <a:effectLst/>
                          <a:latin typeface="Comic Sans MS" pitchFamily="66" charset="0"/>
                          <a:cs typeface="Times New Roman" pitchFamily="18" charset="0"/>
                        </a:rPr>
                        <a:t>2.Sağlıklı beslenme ve hareketli yaşam konularında ulusal/uluslararası gün/haftalar etkin olarak kutlanmaktadır.</a:t>
                      </a:r>
                      <a:endParaRPr kumimoji="0" lang="tr-TR" altLang="tr-TR" sz="6000" b="0" i="0" u="none" strike="noStrike" cap="none" normalizeH="0" baseline="0" dirty="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3200" b="0" i="0" u="none" strike="noStrike" cap="none" normalizeH="0" baseline="0" dirty="0" smtClean="0">
                          <a:ln>
                            <a:noFill/>
                          </a:ln>
                          <a:solidFill>
                            <a:schemeClr val="tx1"/>
                          </a:solidFill>
                          <a:effectLst/>
                          <a:latin typeface="Comic Sans MS" pitchFamily="66" charset="0"/>
                          <a:cs typeface="Times New Roman" pitchFamily="18" charset="0"/>
                        </a:rPr>
                        <a:t>4</a:t>
                      </a:r>
                      <a:endParaRPr kumimoji="0" lang="tr-TR" altLang="tr-TR" sz="6000" b="0" i="0" u="none" strike="noStrike" cap="none" normalizeH="0" baseline="0" dirty="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66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3 Altbilgi Yer Tutucusu"/>
          <p:cNvSpPr>
            <a:spLocks noGrp="1"/>
          </p:cNvSpPr>
          <p:nvPr>
            <p:ph type="ftr" sz="quarter" idx="11"/>
          </p:nvPr>
        </p:nvSpPr>
        <p:spPr/>
        <p:txBody>
          <a:bodyPr/>
          <a:lstStyle/>
          <a:p>
            <a:r>
              <a:rPr lang="tr-TR" smtClean="0"/>
              <a:t>Beslenme Dostu Okullar, 22-23 Aralık 2015</a:t>
            </a:r>
            <a:endParaRPr lang="tr-TR"/>
          </a:p>
        </p:txBody>
      </p:sp>
      <p:sp>
        <p:nvSpPr>
          <p:cNvPr id="3" name="2 Slayt Numarası Yer Tutucusu"/>
          <p:cNvSpPr>
            <a:spLocks noGrp="1"/>
          </p:cNvSpPr>
          <p:nvPr>
            <p:ph type="sldNum" sz="quarter" idx="12"/>
          </p:nvPr>
        </p:nvSpPr>
        <p:spPr/>
        <p:txBody>
          <a:bodyPr/>
          <a:lstStyle/>
          <a:p>
            <a:fld id="{F3EF57F2-5B0F-4B6D-8F6C-E51259639967}" type="slidenum">
              <a:rPr lang="tr-TR" smtClean="0"/>
              <a:pPr/>
              <a:t>32</a:t>
            </a:fld>
            <a:endParaRPr lang="tr-T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429" name="Group 925"/>
          <p:cNvGraphicFramePr>
            <a:graphicFrameLocks noGrp="1"/>
          </p:cNvGraphicFramePr>
          <p:nvPr/>
        </p:nvGraphicFramePr>
        <p:xfrm>
          <a:off x="214282" y="365760"/>
          <a:ext cx="8929719" cy="5974080"/>
        </p:xfrm>
        <a:graphic>
          <a:graphicData uri="http://schemas.openxmlformats.org/drawingml/2006/table">
            <a:tbl>
              <a:tblPr/>
              <a:tblGrid>
                <a:gridCol w="7989016"/>
                <a:gridCol w="489246"/>
                <a:gridCol w="451457"/>
              </a:tblGrid>
              <a:tr h="244475">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400" b="1" i="0" u="none" strike="noStrike" cap="none" normalizeH="0" baseline="0" dirty="0" smtClean="0">
                          <a:ln>
                            <a:noFill/>
                          </a:ln>
                          <a:solidFill>
                            <a:srgbClr val="C00000"/>
                          </a:solidFill>
                          <a:effectLst/>
                          <a:latin typeface="Comic Sans MS" pitchFamily="66" charset="0"/>
                          <a:cs typeface="Times New Roman" pitchFamily="18" charset="0"/>
                        </a:rPr>
                        <a:t>B. EĞİTİM FAALİYETLERİ VE FARKINDALIĞIN ARTTIRILMASI ( 20 PUAN )</a:t>
                      </a:r>
                      <a:endParaRPr kumimoji="0" lang="tr-TR" altLang="tr-TR" sz="2400" b="0" i="0" u="none" strike="noStrike" cap="none" normalizeH="0" baseline="0" dirty="0" smtClean="0">
                        <a:ln>
                          <a:noFill/>
                        </a:ln>
                        <a:solidFill>
                          <a:srgbClr val="C00000"/>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Comic Sans MS" pitchFamily="66" charset="0"/>
                          <a:cs typeface="Times New Roman" pitchFamily="18" charset="0"/>
                        </a:rPr>
                        <a:t>ÖP</a:t>
                      </a:r>
                      <a:endParaRPr kumimoji="0" lang="tr-TR" altLang="tr-TR" sz="1400" b="0" i="0" u="none" strike="noStrike" cap="none" normalizeH="0" baseline="0" dirty="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Comic Sans MS" pitchFamily="66" charset="0"/>
                          <a:cs typeface="Times New Roman" pitchFamily="18" charset="0"/>
                        </a:rPr>
                        <a:t>VP</a:t>
                      </a:r>
                      <a:endParaRPr kumimoji="0" lang="tr-TR" altLang="tr-TR" sz="1400" b="0" i="0" u="none" strike="noStrike" cap="none" normalizeH="0" baseline="0" dirty="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200" b="0" i="0" u="none" strike="noStrike" cap="none" normalizeH="0" baseline="0" dirty="0" smtClean="0">
                          <a:ln>
                            <a:noFill/>
                          </a:ln>
                          <a:solidFill>
                            <a:schemeClr val="tx1"/>
                          </a:solidFill>
                          <a:effectLst/>
                          <a:latin typeface="Comic Sans MS" pitchFamily="66" charset="0"/>
                          <a:cs typeface="Times New Roman" pitchFamily="18" charset="0"/>
                        </a:rPr>
                        <a:t>3.Sağlıklı beslenme ve hareketli yaşamı teşvik edici bilgi yarışması, resim yarışması, şenlik vb. okul içi etkin­likler düzenlenmektedir.</a:t>
                      </a:r>
                      <a:endParaRPr kumimoji="0" lang="tr-TR" altLang="tr-TR" sz="3200" b="0" i="0" u="none" strike="noStrike" cap="none" normalizeH="0" baseline="0" dirty="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3200" b="0" i="0" u="none" strike="noStrike" cap="none" normalizeH="0" baseline="0" smtClean="0">
                          <a:ln>
                            <a:noFill/>
                          </a:ln>
                          <a:solidFill>
                            <a:schemeClr val="tx1"/>
                          </a:solidFill>
                          <a:effectLst/>
                          <a:latin typeface="Comic Sans MS" pitchFamily="66" charset="0"/>
                          <a:cs typeface="Times New Roman" pitchFamily="18" charset="0"/>
                        </a:rPr>
                        <a:t>4</a:t>
                      </a:r>
                      <a:endParaRPr kumimoji="0" lang="tr-TR" altLang="tr-TR" sz="3200" b="0" i="0" u="none" strike="noStrike" cap="none" normalizeH="0" baseline="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32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200" b="0" i="0" u="none" strike="noStrike" cap="none" normalizeH="0" baseline="0" dirty="0" smtClean="0">
                          <a:ln>
                            <a:noFill/>
                          </a:ln>
                          <a:solidFill>
                            <a:schemeClr val="tx1"/>
                          </a:solidFill>
                          <a:effectLst/>
                          <a:latin typeface="Comic Sans MS" pitchFamily="66" charset="0"/>
                          <a:cs typeface="Times New Roman" pitchFamily="18" charset="0"/>
                        </a:rPr>
                        <a:t>4.Velilere yönelik sağlık, sağlıklı beslenme, hareketli yaşam vb. konularda bilgilendirme çalışmaları yapılmaktadır.</a:t>
                      </a:r>
                      <a:endParaRPr kumimoji="0" lang="tr-TR" altLang="tr-TR" sz="3200" b="0" i="0" u="none" strike="noStrike" cap="none" normalizeH="0" baseline="0" dirty="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3200" b="0" i="0" u="none" strike="noStrike" cap="none" normalizeH="0" baseline="0" smtClean="0">
                          <a:ln>
                            <a:noFill/>
                          </a:ln>
                          <a:solidFill>
                            <a:schemeClr val="tx1"/>
                          </a:solidFill>
                          <a:effectLst/>
                          <a:latin typeface="Comic Sans MS" pitchFamily="66" charset="0"/>
                          <a:cs typeface="Times New Roman" pitchFamily="18" charset="0"/>
                        </a:rPr>
                        <a:t>4</a:t>
                      </a:r>
                      <a:endParaRPr kumimoji="0" lang="tr-TR" altLang="tr-TR" sz="3200" b="0" i="0" u="none" strike="noStrike" cap="none" normalizeH="0" baseline="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32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200" b="0" i="0" u="none" strike="noStrike" cap="none" normalizeH="0" baseline="0" dirty="0" smtClean="0">
                          <a:ln>
                            <a:noFill/>
                          </a:ln>
                          <a:solidFill>
                            <a:schemeClr val="tx1"/>
                          </a:solidFill>
                          <a:effectLst/>
                          <a:latin typeface="Comic Sans MS" pitchFamily="66" charset="0"/>
                          <a:cs typeface="Times New Roman" pitchFamily="18" charset="0"/>
                        </a:rPr>
                        <a:t>5.Okul çalışanlarına sağlık, sağlıklı beslenme, hareketli yaşam vb. konularda eğitim verilmektedir.</a:t>
                      </a:r>
                      <a:endParaRPr kumimoji="0" lang="tr-TR" altLang="tr-TR" sz="3200" b="0" i="0" u="none" strike="noStrike" cap="none" normalizeH="0" baseline="0" dirty="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3200" b="0" i="0" u="none" strike="noStrike" cap="none" normalizeH="0" baseline="0" dirty="0" smtClean="0">
                          <a:ln>
                            <a:noFill/>
                          </a:ln>
                          <a:solidFill>
                            <a:schemeClr val="tx1"/>
                          </a:solidFill>
                          <a:effectLst/>
                          <a:latin typeface="Comic Sans MS" pitchFamily="66" charset="0"/>
                          <a:cs typeface="Times New Roman" pitchFamily="18" charset="0"/>
                        </a:rPr>
                        <a:t>4</a:t>
                      </a:r>
                      <a:endParaRPr kumimoji="0" lang="tr-TR" altLang="tr-TR" sz="3200" b="0" i="0" u="none" strike="noStrike" cap="none" normalizeH="0" baseline="0" dirty="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32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3 Altbilgi Yer Tutucusu"/>
          <p:cNvSpPr>
            <a:spLocks noGrp="1"/>
          </p:cNvSpPr>
          <p:nvPr>
            <p:ph type="ftr" sz="quarter" idx="11"/>
          </p:nvPr>
        </p:nvSpPr>
        <p:spPr/>
        <p:txBody>
          <a:bodyPr/>
          <a:lstStyle/>
          <a:p>
            <a:r>
              <a:rPr lang="tr-TR" smtClean="0"/>
              <a:t>Beslenme Dostu Okullar, 22-23 Aralık 2015</a:t>
            </a:r>
            <a:endParaRPr lang="tr-TR"/>
          </a:p>
        </p:txBody>
      </p:sp>
      <p:sp>
        <p:nvSpPr>
          <p:cNvPr id="3" name="2 Slayt Numarası Yer Tutucusu"/>
          <p:cNvSpPr>
            <a:spLocks noGrp="1"/>
          </p:cNvSpPr>
          <p:nvPr>
            <p:ph type="sldNum" sz="quarter" idx="12"/>
          </p:nvPr>
        </p:nvSpPr>
        <p:spPr/>
        <p:txBody>
          <a:bodyPr/>
          <a:lstStyle/>
          <a:p>
            <a:fld id="{F3EF57F2-5B0F-4B6D-8F6C-E51259639967}" type="slidenum">
              <a:rPr lang="tr-TR" smtClean="0"/>
              <a:pPr/>
              <a:t>33</a:t>
            </a:fld>
            <a:endParaRPr lang="tr-T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429" name="Group 925"/>
          <p:cNvGraphicFramePr>
            <a:graphicFrameLocks noGrp="1"/>
          </p:cNvGraphicFramePr>
          <p:nvPr/>
        </p:nvGraphicFramePr>
        <p:xfrm>
          <a:off x="214282" y="365760"/>
          <a:ext cx="8929719" cy="5669280"/>
        </p:xfrm>
        <a:graphic>
          <a:graphicData uri="http://schemas.openxmlformats.org/drawingml/2006/table">
            <a:tbl>
              <a:tblPr/>
              <a:tblGrid>
                <a:gridCol w="7989016"/>
                <a:gridCol w="489246"/>
                <a:gridCol w="451457"/>
              </a:tblGrid>
              <a:tr h="244475">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800" b="1" i="0" u="none" strike="noStrike" cap="none" normalizeH="0" baseline="0" dirty="0" smtClean="0">
                          <a:ln>
                            <a:noFill/>
                          </a:ln>
                          <a:solidFill>
                            <a:srgbClr val="C00000"/>
                          </a:solidFill>
                          <a:effectLst/>
                          <a:latin typeface="Comic Sans MS" pitchFamily="66" charset="0"/>
                          <a:cs typeface="Times New Roman" pitchFamily="18" charset="0"/>
                        </a:rPr>
                        <a:t>C. OKUL SAĞLIĞI HİZMETLERİ ( 6 PUAN )</a:t>
                      </a:r>
                      <a:endParaRPr kumimoji="0" lang="tr-TR" altLang="tr-TR" sz="2800" b="0" i="0" u="none" strike="noStrike" cap="none" normalizeH="0" baseline="0" dirty="0" smtClean="0">
                        <a:ln>
                          <a:noFill/>
                        </a:ln>
                        <a:solidFill>
                          <a:srgbClr val="C00000"/>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rgbClr val="C00000"/>
                          </a:solidFill>
                          <a:effectLst/>
                          <a:latin typeface="Comic Sans MS" pitchFamily="66" charset="0"/>
                          <a:cs typeface="Times New Roman" pitchFamily="18" charset="0"/>
                        </a:rPr>
                        <a:t>ÖP</a:t>
                      </a:r>
                      <a:endParaRPr kumimoji="0" lang="tr-TR" altLang="tr-TR" sz="1400" b="0" i="0" u="none" strike="noStrike" cap="none" normalizeH="0" baseline="0" dirty="0" smtClean="0">
                        <a:ln>
                          <a:noFill/>
                        </a:ln>
                        <a:solidFill>
                          <a:srgbClr val="C00000"/>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rgbClr val="C00000"/>
                          </a:solidFill>
                          <a:effectLst/>
                          <a:latin typeface="Comic Sans MS" pitchFamily="66" charset="0"/>
                          <a:cs typeface="Times New Roman" pitchFamily="18" charset="0"/>
                        </a:rPr>
                        <a:t>VP</a:t>
                      </a:r>
                      <a:endParaRPr kumimoji="0" lang="tr-TR" altLang="tr-TR" sz="1400" b="0" i="0" u="none" strike="noStrike" cap="none" normalizeH="0" baseline="0" dirty="0" smtClean="0">
                        <a:ln>
                          <a:noFill/>
                        </a:ln>
                        <a:solidFill>
                          <a:srgbClr val="C00000"/>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tr-TR" altLang="tr-TR" sz="3200" b="0" i="0" u="none" strike="noStrike" cap="none" normalizeH="0" baseline="0" dirty="0" smtClean="0">
                          <a:ln>
                            <a:noFill/>
                          </a:ln>
                          <a:solidFill>
                            <a:schemeClr val="tx1"/>
                          </a:solidFill>
                          <a:effectLst/>
                          <a:latin typeface="Comic Sans MS" pitchFamily="66" charset="0"/>
                          <a:cs typeface="Times New Roman" pitchFamily="18" charset="0"/>
                        </a:rPr>
                        <a:t>Öğrencilerin boy/kilo ölçümleri yılda en az bir kere yapılmakta ve sonuçlar öğrenci ve velilerle paylaşılmaktadır.</a:t>
                      </a:r>
                      <a:endParaRPr kumimoji="0" lang="tr-TR" altLang="tr-TR" sz="3200" b="0" i="0" u="none" strike="noStrike" cap="none" normalizeH="0" baseline="0" dirty="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3200" b="0" i="0" u="none" strike="noStrike" cap="none" normalizeH="0" baseline="0" smtClean="0">
                          <a:ln>
                            <a:noFill/>
                          </a:ln>
                          <a:solidFill>
                            <a:schemeClr val="tx1"/>
                          </a:solidFill>
                          <a:effectLst/>
                          <a:latin typeface="Comic Sans MS" pitchFamily="66" charset="0"/>
                          <a:cs typeface="Times New Roman" pitchFamily="18" charset="0"/>
                        </a:rPr>
                        <a:t>3</a:t>
                      </a:r>
                      <a:endParaRPr kumimoji="0" lang="tr-TR" altLang="tr-TR" sz="3200" b="0" i="0" u="none" strike="noStrike" cap="none" normalizeH="0" baseline="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32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200" b="0" i="0" u="none" strike="noStrike" cap="none" normalizeH="0" baseline="0" dirty="0" smtClean="0">
                          <a:ln>
                            <a:noFill/>
                          </a:ln>
                          <a:solidFill>
                            <a:schemeClr val="tx1"/>
                          </a:solidFill>
                          <a:effectLst/>
                          <a:latin typeface="Comic Sans MS" pitchFamily="66" charset="0"/>
                          <a:cs typeface="Times New Roman" pitchFamily="18" charset="0"/>
                        </a:rPr>
                        <a:t>2.Risk grubundaki (zayıf, şişman) öğrenciler velileri ile görüşmeler/bilgilendirme faaliyetleri yapılarak sağlık kuruluşlarına yönlendirilmektedir.</a:t>
                      </a:r>
                      <a:endParaRPr kumimoji="0" lang="tr-TR" altLang="tr-TR" sz="3200" b="0" i="0" u="none" strike="noStrike" cap="none" normalizeH="0" baseline="0" dirty="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3200" b="0" i="0" u="none" strike="noStrike" cap="none" normalizeH="0" baseline="0" smtClean="0">
                          <a:ln>
                            <a:noFill/>
                          </a:ln>
                          <a:solidFill>
                            <a:schemeClr val="tx1"/>
                          </a:solidFill>
                          <a:effectLst/>
                          <a:latin typeface="Comic Sans MS" pitchFamily="66" charset="0"/>
                          <a:cs typeface="Times New Roman" pitchFamily="18" charset="0"/>
                        </a:rPr>
                        <a:t>1</a:t>
                      </a:r>
                      <a:endParaRPr kumimoji="0" lang="tr-TR" altLang="tr-TR" sz="3200" b="0" i="0" u="none" strike="noStrike" cap="none" normalizeH="0" baseline="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32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200" b="0" i="0" u="none" strike="noStrike" cap="none" normalizeH="0" baseline="0" dirty="0" smtClean="0">
                          <a:ln>
                            <a:noFill/>
                          </a:ln>
                          <a:solidFill>
                            <a:schemeClr val="tx1"/>
                          </a:solidFill>
                          <a:effectLst/>
                          <a:latin typeface="Comic Sans MS" pitchFamily="66" charset="0"/>
                          <a:cs typeface="Times New Roman" pitchFamily="18" charset="0"/>
                        </a:rPr>
                        <a:t>3.Okulda okul sağlığı hizmeti verilmekte ve/veya okul hemşiresi bulunmaktadır.</a:t>
                      </a:r>
                      <a:endParaRPr kumimoji="0" lang="tr-TR" altLang="tr-TR" sz="3200" b="0" i="0" u="none" strike="noStrike" cap="none" normalizeH="0" baseline="0" dirty="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3200" b="0" i="0" u="none" strike="noStrike" cap="none" normalizeH="0" baseline="0" smtClean="0">
                          <a:ln>
                            <a:noFill/>
                          </a:ln>
                          <a:solidFill>
                            <a:schemeClr val="tx1"/>
                          </a:solidFill>
                          <a:effectLst/>
                          <a:latin typeface="Comic Sans MS" pitchFamily="66" charset="0"/>
                          <a:cs typeface="Times New Roman" pitchFamily="18" charset="0"/>
                        </a:rPr>
                        <a:t>2</a:t>
                      </a:r>
                      <a:endParaRPr kumimoji="0" lang="tr-TR" altLang="tr-TR" sz="3200" b="0" i="0" u="none" strike="noStrike" cap="none" normalizeH="0" baseline="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32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3 Altbilgi Yer Tutucusu"/>
          <p:cNvSpPr>
            <a:spLocks noGrp="1"/>
          </p:cNvSpPr>
          <p:nvPr>
            <p:ph type="ftr" sz="quarter" idx="11"/>
          </p:nvPr>
        </p:nvSpPr>
        <p:spPr/>
        <p:txBody>
          <a:bodyPr/>
          <a:lstStyle/>
          <a:p>
            <a:r>
              <a:rPr lang="tr-TR" smtClean="0"/>
              <a:t>Beslenme Dostu Okullar, 22-23 Aralık 2015</a:t>
            </a:r>
            <a:endParaRPr lang="tr-TR"/>
          </a:p>
        </p:txBody>
      </p:sp>
      <p:sp>
        <p:nvSpPr>
          <p:cNvPr id="3" name="2 Slayt Numarası Yer Tutucusu"/>
          <p:cNvSpPr>
            <a:spLocks noGrp="1"/>
          </p:cNvSpPr>
          <p:nvPr>
            <p:ph type="sldNum" sz="quarter" idx="12"/>
          </p:nvPr>
        </p:nvSpPr>
        <p:spPr/>
        <p:txBody>
          <a:bodyPr/>
          <a:lstStyle/>
          <a:p>
            <a:fld id="{F3EF57F2-5B0F-4B6D-8F6C-E51259639967}" type="slidenum">
              <a:rPr lang="tr-TR" smtClean="0"/>
              <a:pPr/>
              <a:t>34</a:t>
            </a:fld>
            <a:endParaRPr lang="tr-T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429" name="Group 925"/>
          <p:cNvGraphicFramePr>
            <a:graphicFrameLocks noGrp="1"/>
          </p:cNvGraphicFramePr>
          <p:nvPr/>
        </p:nvGraphicFramePr>
        <p:xfrm>
          <a:off x="214281" y="110512"/>
          <a:ext cx="8929719" cy="6461760"/>
        </p:xfrm>
        <a:graphic>
          <a:graphicData uri="http://schemas.openxmlformats.org/drawingml/2006/table">
            <a:tbl>
              <a:tblPr/>
              <a:tblGrid>
                <a:gridCol w="7989016"/>
                <a:gridCol w="489246"/>
                <a:gridCol w="451457"/>
              </a:tblGrid>
              <a:tr h="244475">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400" b="1" i="0" u="none" strike="noStrike" cap="none" normalizeH="0" baseline="0" dirty="0" smtClean="0">
                          <a:ln>
                            <a:noFill/>
                          </a:ln>
                          <a:solidFill>
                            <a:srgbClr val="C00000"/>
                          </a:solidFill>
                          <a:effectLst/>
                          <a:latin typeface="Comic Sans MS" pitchFamily="66" charset="0"/>
                          <a:cs typeface="Times New Roman" pitchFamily="18" charset="0"/>
                        </a:rPr>
                        <a:t>D. DESTEKLEYİCİ OKUL ÇEVRESİ OLUŞTURMA VE FİZİKİ KOŞULLAR ( 39 PUAN )</a:t>
                      </a:r>
                      <a:endParaRPr kumimoji="0" lang="tr-TR" altLang="tr-TR" sz="2400" b="0" i="0" u="none" strike="noStrike" cap="none" normalizeH="0" baseline="0" dirty="0" smtClean="0">
                        <a:ln>
                          <a:noFill/>
                        </a:ln>
                        <a:solidFill>
                          <a:srgbClr val="C00000"/>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rgbClr val="C00000"/>
                          </a:solidFill>
                          <a:effectLst/>
                          <a:latin typeface="Comic Sans MS" pitchFamily="66" charset="0"/>
                          <a:cs typeface="Times New Roman" pitchFamily="18" charset="0"/>
                        </a:rPr>
                        <a:t>ÖP</a:t>
                      </a:r>
                      <a:endParaRPr kumimoji="0" lang="tr-TR" altLang="tr-TR" sz="1400" b="0" i="0" u="none" strike="noStrike" cap="none" normalizeH="0" baseline="0" dirty="0" smtClean="0">
                        <a:ln>
                          <a:noFill/>
                        </a:ln>
                        <a:solidFill>
                          <a:srgbClr val="C00000"/>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rgbClr val="C00000"/>
                          </a:solidFill>
                          <a:effectLst/>
                          <a:latin typeface="Comic Sans MS" pitchFamily="66" charset="0"/>
                          <a:cs typeface="Times New Roman" pitchFamily="18" charset="0"/>
                        </a:rPr>
                        <a:t>VP</a:t>
                      </a:r>
                      <a:endParaRPr kumimoji="0" lang="tr-TR" altLang="tr-TR" sz="1400" b="0" i="0" u="none" strike="noStrike" cap="none" normalizeH="0" baseline="0" dirty="0" smtClean="0">
                        <a:ln>
                          <a:noFill/>
                        </a:ln>
                        <a:solidFill>
                          <a:srgbClr val="C00000"/>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tr-TR" altLang="tr-TR" sz="3200" b="0" i="0" u="none" strike="noStrike" cap="none" normalizeH="0" baseline="0" dirty="0" smtClean="0">
                          <a:ln>
                            <a:noFill/>
                          </a:ln>
                          <a:solidFill>
                            <a:schemeClr val="tx1"/>
                          </a:solidFill>
                          <a:effectLst/>
                          <a:latin typeface="Comic Sans MS" pitchFamily="66" charset="0"/>
                          <a:cs typeface="Times New Roman" pitchFamily="18" charset="0"/>
                        </a:rPr>
                        <a:t>Okulda olumlu sosyal çevre geliştirilmektedir. </a:t>
                      </a:r>
                      <a:endParaRPr kumimoji="0" lang="tr-TR" altLang="tr-TR" sz="3200" b="0" i="0" u="none" strike="noStrike" cap="none" normalizeH="0" baseline="0" dirty="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3200" b="0" i="0" u="none" strike="noStrike" cap="none" normalizeH="0" baseline="0" smtClean="0">
                          <a:ln>
                            <a:noFill/>
                          </a:ln>
                          <a:solidFill>
                            <a:schemeClr val="tx1"/>
                          </a:solidFill>
                          <a:effectLst/>
                          <a:latin typeface="Comic Sans MS" pitchFamily="66" charset="0"/>
                          <a:cs typeface="Times New Roman" pitchFamily="18" charset="0"/>
                        </a:rPr>
                        <a:t>1</a:t>
                      </a:r>
                      <a:endParaRPr kumimoji="0" lang="tr-TR" altLang="tr-TR" sz="3200" b="0" i="0" u="none" strike="noStrike" cap="none" normalizeH="0" baseline="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32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200" b="0" i="0" u="none" strike="noStrike" cap="none" normalizeH="0" baseline="0" dirty="0" smtClean="0">
                          <a:ln>
                            <a:noFill/>
                          </a:ln>
                          <a:solidFill>
                            <a:schemeClr val="tx1"/>
                          </a:solidFill>
                          <a:effectLst/>
                          <a:latin typeface="Comic Sans MS" pitchFamily="66" charset="0"/>
                          <a:cs typeface="Times New Roman" pitchFamily="18" charset="0"/>
                        </a:rPr>
                        <a:t>2.Okul çalışanları sağlıklı yaşam tarzını, sağlıklı beslenme ve düzenli fiziksel aktivite yapmayı teşvik edecek şekilde model olmaktadır.</a:t>
                      </a:r>
                      <a:endParaRPr kumimoji="0" lang="tr-TR" altLang="tr-TR" sz="3200" b="0" i="0" u="none" strike="noStrike" cap="none" normalizeH="0" baseline="0" dirty="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3200" b="0" i="0" u="none" strike="noStrike" cap="none" normalizeH="0" baseline="0" dirty="0" smtClean="0">
                          <a:ln>
                            <a:noFill/>
                          </a:ln>
                          <a:solidFill>
                            <a:schemeClr val="tx1"/>
                          </a:solidFill>
                          <a:effectLst/>
                          <a:latin typeface="Comic Sans MS" pitchFamily="66" charset="0"/>
                          <a:cs typeface="Times New Roman" pitchFamily="18" charset="0"/>
                        </a:rPr>
                        <a:t>3</a:t>
                      </a:r>
                      <a:endParaRPr kumimoji="0" lang="tr-TR" altLang="tr-TR" sz="3200" b="0" i="0" u="none" strike="noStrike" cap="none" normalizeH="0" baseline="0" dirty="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32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200" b="0" i="0" u="none" strike="noStrike" cap="none" normalizeH="0" baseline="0" dirty="0" smtClean="0">
                          <a:ln>
                            <a:noFill/>
                          </a:ln>
                          <a:solidFill>
                            <a:schemeClr val="tx1"/>
                          </a:solidFill>
                          <a:effectLst/>
                          <a:latin typeface="Comic Sans MS" pitchFamily="66" charset="0"/>
                          <a:cs typeface="Times New Roman" pitchFamily="18" charset="0"/>
                        </a:rPr>
                        <a:t>3.Sağlıklı beslenme ve hareketli yaşam konularında doğru mesajlar var ve bu mesajlar okul içi uygun yerlerde (sınıf panoları, koridor panoları vb.) sergilenmektedir.</a:t>
                      </a:r>
                      <a:endParaRPr kumimoji="0" lang="tr-TR" altLang="tr-TR" sz="3200" b="0" i="0" u="none" strike="noStrike" cap="none" normalizeH="0" baseline="0" dirty="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3200" b="0" i="0" u="none" strike="noStrike" cap="none" normalizeH="0" baseline="0" smtClean="0">
                          <a:ln>
                            <a:noFill/>
                          </a:ln>
                          <a:solidFill>
                            <a:schemeClr val="tx1"/>
                          </a:solidFill>
                          <a:effectLst/>
                          <a:latin typeface="Comic Sans MS" pitchFamily="66" charset="0"/>
                          <a:cs typeface="Times New Roman" pitchFamily="18" charset="0"/>
                        </a:rPr>
                        <a:t>3</a:t>
                      </a:r>
                      <a:endParaRPr kumimoji="0" lang="tr-TR" altLang="tr-TR" sz="3200" b="0" i="0" u="none" strike="noStrike" cap="none" normalizeH="0" baseline="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32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3 Altbilgi Yer Tutucusu"/>
          <p:cNvSpPr>
            <a:spLocks noGrp="1"/>
          </p:cNvSpPr>
          <p:nvPr>
            <p:ph type="ftr" sz="quarter" idx="11"/>
          </p:nvPr>
        </p:nvSpPr>
        <p:spPr/>
        <p:txBody>
          <a:bodyPr/>
          <a:lstStyle/>
          <a:p>
            <a:r>
              <a:rPr lang="tr-TR" smtClean="0"/>
              <a:t>Beslenme Dostu Okullar, 22-23 Aralık 2015</a:t>
            </a:r>
            <a:endParaRPr lang="tr-TR"/>
          </a:p>
        </p:txBody>
      </p:sp>
      <p:sp>
        <p:nvSpPr>
          <p:cNvPr id="3" name="2 Slayt Numarası Yer Tutucusu"/>
          <p:cNvSpPr>
            <a:spLocks noGrp="1"/>
          </p:cNvSpPr>
          <p:nvPr>
            <p:ph type="sldNum" sz="quarter" idx="12"/>
          </p:nvPr>
        </p:nvSpPr>
        <p:spPr/>
        <p:txBody>
          <a:bodyPr/>
          <a:lstStyle/>
          <a:p>
            <a:fld id="{F3EF57F2-5B0F-4B6D-8F6C-E51259639967}" type="slidenum">
              <a:rPr lang="tr-TR" smtClean="0"/>
              <a:pPr/>
              <a:t>35</a:t>
            </a:fld>
            <a:endParaRPr lang="tr-T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429" name="Group 925"/>
          <p:cNvGraphicFramePr>
            <a:graphicFrameLocks noGrp="1"/>
          </p:cNvGraphicFramePr>
          <p:nvPr/>
        </p:nvGraphicFramePr>
        <p:xfrm>
          <a:off x="214282" y="214290"/>
          <a:ext cx="8929719" cy="6553200"/>
        </p:xfrm>
        <a:graphic>
          <a:graphicData uri="http://schemas.openxmlformats.org/drawingml/2006/table">
            <a:tbl>
              <a:tblPr/>
              <a:tblGrid>
                <a:gridCol w="7989016"/>
                <a:gridCol w="489246"/>
                <a:gridCol w="451457"/>
              </a:tblGrid>
              <a:tr h="244475">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400" b="1" i="0" u="none" strike="noStrike" cap="none" normalizeH="0" baseline="0" dirty="0" smtClean="0">
                          <a:ln>
                            <a:noFill/>
                          </a:ln>
                          <a:solidFill>
                            <a:srgbClr val="C00000"/>
                          </a:solidFill>
                          <a:effectLst/>
                          <a:latin typeface="Comic Sans MS" pitchFamily="66" charset="0"/>
                          <a:cs typeface="Times New Roman" pitchFamily="18" charset="0"/>
                        </a:rPr>
                        <a:t>D. DESTEKLEYİCİ OKUL ÇEVRESİ OLUŞTURMA VE FİZİKİ KOŞULLAR ( 39 PUAN )</a:t>
                      </a:r>
                      <a:endParaRPr kumimoji="0" lang="tr-TR" altLang="tr-TR" sz="2400" b="0" i="0" u="none" strike="noStrike" cap="none" normalizeH="0" baseline="0" dirty="0" smtClean="0">
                        <a:ln>
                          <a:noFill/>
                        </a:ln>
                        <a:solidFill>
                          <a:srgbClr val="C00000"/>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rgbClr val="C00000"/>
                          </a:solidFill>
                          <a:effectLst/>
                          <a:latin typeface="Comic Sans MS" pitchFamily="66" charset="0"/>
                          <a:cs typeface="Times New Roman" pitchFamily="18" charset="0"/>
                        </a:rPr>
                        <a:t>ÖP</a:t>
                      </a:r>
                      <a:endParaRPr kumimoji="0" lang="tr-TR" altLang="tr-TR" sz="1400" b="0" i="0" u="none" strike="noStrike" cap="none" normalizeH="0" baseline="0" dirty="0" smtClean="0">
                        <a:ln>
                          <a:noFill/>
                        </a:ln>
                        <a:solidFill>
                          <a:srgbClr val="C00000"/>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rgbClr val="C00000"/>
                          </a:solidFill>
                          <a:effectLst/>
                          <a:latin typeface="Comic Sans MS" pitchFamily="66" charset="0"/>
                          <a:cs typeface="Times New Roman" pitchFamily="18" charset="0"/>
                        </a:rPr>
                        <a:t>VP</a:t>
                      </a:r>
                      <a:endParaRPr kumimoji="0" lang="tr-TR" altLang="tr-TR" sz="1400" b="0" i="0" u="none" strike="noStrike" cap="none" normalizeH="0" baseline="0" dirty="0" smtClean="0">
                        <a:ln>
                          <a:noFill/>
                        </a:ln>
                        <a:solidFill>
                          <a:srgbClr val="C00000"/>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200" b="0" i="0" u="none" strike="noStrike" cap="none" normalizeH="0" baseline="0" dirty="0" smtClean="0">
                          <a:ln>
                            <a:noFill/>
                          </a:ln>
                          <a:solidFill>
                            <a:schemeClr val="tx1"/>
                          </a:solidFill>
                          <a:effectLst/>
                          <a:latin typeface="Comic Sans MS" pitchFamily="66" charset="0"/>
                          <a:cs typeface="Times New Roman" pitchFamily="18" charset="0"/>
                        </a:rPr>
                        <a:t>4.Okul bahçesi; oyun oynama, koşma vb. faaliyetlere uygun olarak düzenlenmiştir.</a:t>
                      </a:r>
                      <a:endParaRPr kumimoji="0" lang="tr-TR" altLang="tr-TR" sz="3200" b="0" i="0" u="none" strike="noStrike" cap="none" normalizeH="0" baseline="0" dirty="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3200" b="0" i="0" u="none" strike="noStrike" cap="none" normalizeH="0" baseline="0" smtClean="0">
                          <a:ln>
                            <a:noFill/>
                          </a:ln>
                          <a:solidFill>
                            <a:schemeClr val="tx1"/>
                          </a:solidFill>
                          <a:effectLst/>
                          <a:latin typeface="Comic Sans MS" pitchFamily="66" charset="0"/>
                          <a:cs typeface="Times New Roman" pitchFamily="18" charset="0"/>
                        </a:rPr>
                        <a:t>1</a:t>
                      </a:r>
                      <a:endParaRPr kumimoji="0" lang="tr-TR" altLang="tr-TR" sz="3200" b="0" i="0" u="none" strike="noStrike" cap="none" normalizeH="0" baseline="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32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200" b="0" i="0" u="none" strike="noStrike" cap="none" normalizeH="0" baseline="0" dirty="0" smtClean="0">
                          <a:ln>
                            <a:noFill/>
                          </a:ln>
                          <a:solidFill>
                            <a:schemeClr val="tx1"/>
                          </a:solidFill>
                          <a:effectLst/>
                          <a:latin typeface="Comic Sans MS" pitchFamily="66" charset="0"/>
                          <a:cs typeface="Times New Roman" pitchFamily="18" charset="0"/>
                        </a:rPr>
                        <a:t>5.Okulun uygun donanım/ekipmana sahip bir spor salonu/çok amaçlı salon veya spor alanı bulunmaktadır.</a:t>
                      </a:r>
                      <a:endParaRPr kumimoji="0" lang="tr-TR" altLang="tr-TR" sz="3200" b="0" i="0" u="none" strike="noStrike" cap="none" normalizeH="0" baseline="0" dirty="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3200" b="0" i="0" u="none" strike="noStrike" cap="none" normalizeH="0" baseline="0" smtClean="0">
                          <a:ln>
                            <a:noFill/>
                          </a:ln>
                          <a:solidFill>
                            <a:schemeClr val="tx1"/>
                          </a:solidFill>
                          <a:effectLst/>
                          <a:latin typeface="Comic Sans MS" pitchFamily="66" charset="0"/>
                          <a:cs typeface="Times New Roman" pitchFamily="18" charset="0"/>
                        </a:rPr>
                        <a:t>1</a:t>
                      </a:r>
                      <a:endParaRPr kumimoji="0" lang="tr-TR" altLang="tr-TR" sz="3200" b="0" i="0" u="none" strike="noStrike" cap="none" normalizeH="0" baseline="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32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200" b="0" i="0" u="none" strike="noStrike" cap="none" normalizeH="0" baseline="0" dirty="0" smtClean="0">
                          <a:ln>
                            <a:noFill/>
                          </a:ln>
                          <a:solidFill>
                            <a:schemeClr val="tx1"/>
                          </a:solidFill>
                          <a:effectLst/>
                          <a:latin typeface="Comic Sans MS" pitchFamily="66" charset="0"/>
                          <a:cs typeface="Times New Roman" pitchFamily="18" charset="0"/>
                        </a:rPr>
                        <a:t>6.Beden eğitimi ve spor etkinlikleri dersine aktif katılım sağlanmaktadır.</a:t>
                      </a:r>
                      <a:endParaRPr kumimoji="0" lang="tr-TR" altLang="tr-TR" sz="3200" b="0" i="0" u="none" strike="noStrike" cap="none" normalizeH="0" baseline="0" dirty="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3200" b="0" i="0" u="none" strike="noStrike" cap="none" normalizeH="0" baseline="0" dirty="0" smtClean="0">
                          <a:ln>
                            <a:noFill/>
                          </a:ln>
                          <a:solidFill>
                            <a:schemeClr val="tx1"/>
                          </a:solidFill>
                          <a:effectLst/>
                          <a:latin typeface="Comic Sans MS" pitchFamily="66" charset="0"/>
                          <a:cs typeface="Times New Roman" pitchFamily="18" charset="0"/>
                        </a:rPr>
                        <a:t>2</a:t>
                      </a:r>
                      <a:endParaRPr kumimoji="0" lang="tr-TR" altLang="tr-TR" sz="3200" b="0" i="0" u="none" strike="noStrike" cap="none" normalizeH="0" baseline="0" dirty="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32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200" b="0" i="0" u="none" strike="noStrike" cap="none" normalizeH="0" baseline="0" dirty="0" smtClean="0">
                          <a:ln>
                            <a:noFill/>
                          </a:ln>
                          <a:solidFill>
                            <a:schemeClr val="tx1"/>
                          </a:solidFill>
                          <a:effectLst/>
                          <a:latin typeface="Comic Sans MS" pitchFamily="66" charset="0"/>
                          <a:cs typeface="Times New Roman" pitchFamily="18" charset="0"/>
                        </a:rPr>
                        <a:t>7.Çeşitli spor dallarında takımlar bulunmaktadır ve öğretmen/ilgili uzmanlar eşliğinde antrenman yapılmaktadır.</a:t>
                      </a:r>
                      <a:endParaRPr kumimoji="0" lang="tr-TR" altLang="tr-TR" sz="3200" b="0" i="0" u="none" strike="noStrike" cap="none" normalizeH="0" baseline="0" dirty="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3200" b="0" i="0" u="none" strike="noStrike" cap="none" normalizeH="0" baseline="0" dirty="0" smtClean="0">
                          <a:ln>
                            <a:noFill/>
                          </a:ln>
                          <a:solidFill>
                            <a:schemeClr val="tx1"/>
                          </a:solidFill>
                          <a:effectLst/>
                          <a:latin typeface="Comic Sans MS" pitchFamily="66" charset="0"/>
                          <a:cs typeface="Times New Roman" pitchFamily="18" charset="0"/>
                        </a:rPr>
                        <a:t>2</a:t>
                      </a:r>
                      <a:endParaRPr kumimoji="0" lang="tr-TR" altLang="tr-TR" sz="3200" b="0" i="0" u="none" strike="noStrike" cap="none" normalizeH="0" baseline="0" dirty="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32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3 Altbilgi Yer Tutucusu"/>
          <p:cNvSpPr>
            <a:spLocks noGrp="1"/>
          </p:cNvSpPr>
          <p:nvPr>
            <p:ph type="ftr" sz="quarter" idx="11"/>
          </p:nvPr>
        </p:nvSpPr>
        <p:spPr/>
        <p:txBody>
          <a:bodyPr/>
          <a:lstStyle/>
          <a:p>
            <a:r>
              <a:rPr lang="tr-TR" smtClean="0"/>
              <a:t>Beslenme Dostu Okullar, 22-23 Aralık 2015</a:t>
            </a:r>
            <a:endParaRPr lang="tr-TR"/>
          </a:p>
        </p:txBody>
      </p:sp>
      <p:sp>
        <p:nvSpPr>
          <p:cNvPr id="3" name="2 Slayt Numarası Yer Tutucusu"/>
          <p:cNvSpPr>
            <a:spLocks noGrp="1"/>
          </p:cNvSpPr>
          <p:nvPr>
            <p:ph type="sldNum" sz="quarter" idx="12"/>
          </p:nvPr>
        </p:nvSpPr>
        <p:spPr/>
        <p:txBody>
          <a:bodyPr/>
          <a:lstStyle/>
          <a:p>
            <a:fld id="{F3EF57F2-5B0F-4B6D-8F6C-E51259639967}" type="slidenum">
              <a:rPr lang="tr-TR" smtClean="0"/>
              <a:pPr/>
              <a:t>36</a:t>
            </a:fld>
            <a:endParaRPr lang="tr-T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429" name="Group 925"/>
          <p:cNvGraphicFramePr>
            <a:graphicFrameLocks noGrp="1"/>
          </p:cNvGraphicFramePr>
          <p:nvPr/>
        </p:nvGraphicFramePr>
        <p:xfrm>
          <a:off x="214282" y="365760"/>
          <a:ext cx="8929719" cy="6217920"/>
        </p:xfrm>
        <a:graphic>
          <a:graphicData uri="http://schemas.openxmlformats.org/drawingml/2006/table">
            <a:tbl>
              <a:tblPr/>
              <a:tblGrid>
                <a:gridCol w="7989016"/>
                <a:gridCol w="489246"/>
                <a:gridCol w="451457"/>
              </a:tblGrid>
              <a:tr h="244475">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400" b="1" i="0" u="none" strike="noStrike" cap="none" normalizeH="0" baseline="0" dirty="0" smtClean="0">
                          <a:ln>
                            <a:noFill/>
                          </a:ln>
                          <a:solidFill>
                            <a:srgbClr val="C00000"/>
                          </a:solidFill>
                          <a:effectLst/>
                          <a:latin typeface="Comic Sans MS" pitchFamily="66" charset="0"/>
                          <a:cs typeface="Times New Roman" pitchFamily="18" charset="0"/>
                        </a:rPr>
                        <a:t>D. DESTEKLEYİCİ OKUL ÇEVRESİ OLUŞTURMA VE FİZİKİ KOŞULLAR ( 39 PUAN )</a:t>
                      </a:r>
                      <a:endParaRPr kumimoji="0" lang="tr-TR" altLang="tr-TR" sz="2400" b="0" i="0" u="none" strike="noStrike" cap="none" normalizeH="0" baseline="0" dirty="0" smtClean="0">
                        <a:ln>
                          <a:noFill/>
                        </a:ln>
                        <a:solidFill>
                          <a:srgbClr val="C00000"/>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rgbClr val="C00000"/>
                          </a:solidFill>
                          <a:effectLst/>
                          <a:latin typeface="Comic Sans MS" pitchFamily="66" charset="0"/>
                          <a:cs typeface="Times New Roman" pitchFamily="18" charset="0"/>
                        </a:rPr>
                        <a:t>ÖP</a:t>
                      </a:r>
                      <a:endParaRPr kumimoji="0" lang="tr-TR" altLang="tr-TR" sz="1400" b="0" i="0" u="none" strike="noStrike" cap="none" normalizeH="0" baseline="0" dirty="0" smtClean="0">
                        <a:ln>
                          <a:noFill/>
                        </a:ln>
                        <a:solidFill>
                          <a:srgbClr val="C00000"/>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rgbClr val="C00000"/>
                          </a:solidFill>
                          <a:effectLst/>
                          <a:latin typeface="Comic Sans MS" pitchFamily="66" charset="0"/>
                          <a:cs typeface="Times New Roman" pitchFamily="18" charset="0"/>
                        </a:rPr>
                        <a:t>VP</a:t>
                      </a:r>
                      <a:endParaRPr kumimoji="0" lang="tr-TR" altLang="tr-TR" sz="1400" b="0" i="0" u="none" strike="noStrike" cap="none" normalizeH="0" baseline="0" dirty="0" smtClean="0">
                        <a:ln>
                          <a:noFill/>
                        </a:ln>
                        <a:solidFill>
                          <a:srgbClr val="C00000"/>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000" b="0" i="0" u="none" strike="noStrike" cap="none" normalizeH="0" baseline="0" dirty="0" smtClean="0">
                          <a:ln>
                            <a:noFill/>
                          </a:ln>
                          <a:solidFill>
                            <a:schemeClr val="tx1"/>
                          </a:solidFill>
                          <a:effectLst/>
                          <a:latin typeface="Comic Sans MS" pitchFamily="66" charset="0"/>
                          <a:cs typeface="Times New Roman" pitchFamily="18" charset="0"/>
                        </a:rPr>
                        <a:t>8.Güvenli hijyen ve sanitasyon davranışı desteklenmektedir. </a:t>
                      </a:r>
                      <a:endParaRPr kumimoji="0" lang="tr-TR" altLang="tr-TR" sz="3000" b="0" i="0" u="none" strike="noStrike" cap="none" normalizeH="0" baseline="0" dirty="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3000" b="0" i="0" u="none" strike="noStrike" cap="none" normalizeH="0" baseline="0" smtClean="0">
                          <a:ln>
                            <a:noFill/>
                          </a:ln>
                          <a:solidFill>
                            <a:schemeClr val="tx1"/>
                          </a:solidFill>
                          <a:effectLst/>
                          <a:latin typeface="Comic Sans MS" pitchFamily="66" charset="0"/>
                          <a:cs typeface="Times New Roman" pitchFamily="18" charset="0"/>
                        </a:rPr>
                        <a:t>2</a:t>
                      </a:r>
                      <a:endParaRPr kumimoji="0" lang="tr-TR" altLang="tr-TR" sz="3000" b="0" i="0" u="none" strike="noStrike" cap="none" normalizeH="0" baseline="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30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000" b="0" i="0" u="none" strike="noStrike" cap="none" normalizeH="0" baseline="0" dirty="0" smtClean="0">
                          <a:ln>
                            <a:noFill/>
                          </a:ln>
                          <a:solidFill>
                            <a:schemeClr val="tx1"/>
                          </a:solidFill>
                          <a:effectLst/>
                          <a:latin typeface="Comic Sans MS" pitchFamily="66" charset="0"/>
                          <a:cs typeface="Times New Roman" pitchFamily="18" charset="0"/>
                        </a:rPr>
                        <a:t>9.Okul çevresinde hizmet veren yiyecek/içecek satışı yapan yerlerin denetlenmesi ve kontrolü için rutin aralıklarla ilgili kurumlardan destek alınmaktadır.  </a:t>
                      </a:r>
                      <a:endParaRPr kumimoji="0" lang="tr-TR" altLang="tr-TR" sz="3000" b="0" i="0" u="none" strike="noStrike" cap="none" normalizeH="0" baseline="0" dirty="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3000" b="0" i="0" u="none" strike="noStrike" cap="none" normalizeH="0" baseline="0" smtClean="0">
                          <a:ln>
                            <a:noFill/>
                          </a:ln>
                          <a:solidFill>
                            <a:schemeClr val="tx1"/>
                          </a:solidFill>
                          <a:effectLst/>
                          <a:latin typeface="Comic Sans MS" pitchFamily="66" charset="0"/>
                          <a:cs typeface="Times New Roman" pitchFamily="18" charset="0"/>
                        </a:rPr>
                        <a:t>1</a:t>
                      </a:r>
                      <a:endParaRPr kumimoji="0" lang="tr-TR" altLang="tr-TR" sz="3000" b="0" i="0" u="none" strike="noStrike" cap="none" normalizeH="0" baseline="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30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3000" b="0" i="0" u="none" strike="noStrike" cap="none" normalizeH="0" baseline="0" dirty="0" smtClean="0">
                          <a:ln>
                            <a:noFill/>
                          </a:ln>
                          <a:solidFill>
                            <a:schemeClr val="tx1"/>
                          </a:solidFill>
                          <a:effectLst/>
                          <a:latin typeface="Comic Sans MS" pitchFamily="66" charset="0"/>
                          <a:cs typeface="Times New Roman" pitchFamily="18" charset="0"/>
                        </a:rPr>
                        <a:t>10.Öğrencilerin ara öğün yapmaları teşvik edilmektedir.</a:t>
                      </a:r>
                      <a:endParaRPr kumimoji="0" lang="tr-TR" altLang="tr-TR" sz="3000" b="0" i="0" u="none" strike="noStrike" cap="none" normalizeH="0" baseline="0" dirty="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3000" b="0" i="0" u="none" strike="noStrike" cap="none" normalizeH="0" baseline="0" smtClean="0">
                          <a:ln>
                            <a:noFill/>
                          </a:ln>
                          <a:solidFill>
                            <a:schemeClr val="tx1"/>
                          </a:solidFill>
                          <a:effectLst/>
                          <a:latin typeface="Comic Sans MS" pitchFamily="66" charset="0"/>
                          <a:cs typeface="Times New Roman" pitchFamily="18" charset="0"/>
                        </a:rPr>
                        <a:t>2</a:t>
                      </a:r>
                      <a:endParaRPr kumimoji="0" lang="tr-TR" altLang="tr-TR" sz="3000" b="0" i="0" u="none" strike="noStrike" cap="none" normalizeH="0" baseline="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30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000" b="0" i="0" u="none" strike="noStrike" cap="none" normalizeH="0" baseline="0" dirty="0" smtClean="0">
                          <a:ln>
                            <a:noFill/>
                          </a:ln>
                          <a:solidFill>
                            <a:schemeClr val="tx1"/>
                          </a:solidFill>
                          <a:effectLst/>
                          <a:latin typeface="Comic Sans MS" pitchFamily="66" charset="0"/>
                          <a:cs typeface="Times New Roman" pitchFamily="18" charset="0"/>
                        </a:rPr>
                        <a:t>11.Ara öğün içerikleri öğretmenlerce/ilgili uzmanlarca kontrol edilmektedir. </a:t>
                      </a:r>
                      <a:endParaRPr kumimoji="0" lang="tr-TR" altLang="tr-TR" sz="3000" b="0" i="0" u="none" strike="noStrike" cap="none" normalizeH="0" baseline="0" dirty="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3000" b="0" i="0" u="none" strike="noStrike" cap="none" normalizeH="0" baseline="0" dirty="0" smtClean="0">
                          <a:ln>
                            <a:noFill/>
                          </a:ln>
                          <a:solidFill>
                            <a:schemeClr val="tx1"/>
                          </a:solidFill>
                          <a:effectLst/>
                          <a:latin typeface="Comic Sans MS" pitchFamily="66" charset="0"/>
                          <a:cs typeface="Times New Roman" pitchFamily="18" charset="0"/>
                        </a:rPr>
                        <a:t>1</a:t>
                      </a:r>
                      <a:endParaRPr kumimoji="0" lang="tr-TR" altLang="tr-TR" sz="3000" b="0" i="0" u="none" strike="noStrike" cap="none" normalizeH="0" baseline="0" dirty="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30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3 Altbilgi Yer Tutucusu"/>
          <p:cNvSpPr>
            <a:spLocks noGrp="1"/>
          </p:cNvSpPr>
          <p:nvPr>
            <p:ph type="ftr" sz="quarter" idx="11"/>
          </p:nvPr>
        </p:nvSpPr>
        <p:spPr/>
        <p:txBody>
          <a:bodyPr/>
          <a:lstStyle/>
          <a:p>
            <a:r>
              <a:rPr lang="tr-TR" smtClean="0"/>
              <a:t>Beslenme Dostu Okullar, 22-23 Aralık 2015</a:t>
            </a:r>
            <a:endParaRPr lang="tr-TR"/>
          </a:p>
        </p:txBody>
      </p:sp>
      <p:sp>
        <p:nvSpPr>
          <p:cNvPr id="3" name="2 Slayt Numarası Yer Tutucusu"/>
          <p:cNvSpPr>
            <a:spLocks noGrp="1"/>
          </p:cNvSpPr>
          <p:nvPr>
            <p:ph type="sldNum" sz="quarter" idx="12"/>
          </p:nvPr>
        </p:nvSpPr>
        <p:spPr/>
        <p:txBody>
          <a:bodyPr/>
          <a:lstStyle/>
          <a:p>
            <a:fld id="{F3EF57F2-5B0F-4B6D-8F6C-E51259639967}" type="slidenum">
              <a:rPr lang="tr-TR" smtClean="0"/>
              <a:pPr/>
              <a:t>37</a:t>
            </a:fld>
            <a:endParaRPr lang="tr-T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429" name="Group 925"/>
          <p:cNvGraphicFramePr>
            <a:graphicFrameLocks noGrp="1"/>
          </p:cNvGraphicFramePr>
          <p:nvPr/>
        </p:nvGraphicFramePr>
        <p:xfrm>
          <a:off x="214282" y="365760"/>
          <a:ext cx="8929719" cy="6553200"/>
        </p:xfrm>
        <a:graphic>
          <a:graphicData uri="http://schemas.openxmlformats.org/drawingml/2006/table">
            <a:tbl>
              <a:tblPr/>
              <a:tblGrid>
                <a:gridCol w="7989016"/>
                <a:gridCol w="489246"/>
                <a:gridCol w="451457"/>
              </a:tblGrid>
              <a:tr h="244475">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400" b="1" i="0" u="none" strike="noStrike" cap="none" normalizeH="0" baseline="0" dirty="0" smtClean="0">
                          <a:ln>
                            <a:noFill/>
                          </a:ln>
                          <a:solidFill>
                            <a:srgbClr val="C00000"/>
                          </a:solidFill>
                          <a:effectLst/>
                          <a:latin typeface="Comic Sans MS" pitchFamily="66" charset="0"/>
                          <a:cs typeface="Times New Roman" pitchFamily="18" charset="0"/>
                        </a:rPr>
                        <a:t>D. DESTEKLEYİCİ OKUL ÇEVRESİ OLUŞTURMA VE FİZİKİ KOŞULLAR ( 39 PUAN )</a:t>
                      </a:r>
                      <a:endParaRPr kumimoji="0" lang="tr-TR" altLang="tr-TR" sz="2400" b="0" i="0" u="none" strike="noStrike" cap="none" normalizeH="0" baseline="0" dirty="0" smtClean="0">
                        <a:ln>
                          <a:noFill/>
                        </a:ln>
                        <a:solidFill>
                          <a:srgbClr val="C00000"/>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rgbClr val="C00000"/>
                          </a:solidFill>
                          <a:effectLst/>
                          <a:latin typeface="Comic Sans MS" pitchFamily="66" charset="0"/>
                          <a:cs typeface="Times New Roman" pitchFamily="18" charset="0"/>
                        </a:rPr>
                        <a:t>ÖP</a:t>
                      </a:r>
                      <a:endParaRPr kumimoji="0" lang="tr-TR" altLang="tr-TR" sz="1400" b="0" i="0" u="none" strike="noStrike" cap="none" normalizeH="0" baseline="0" dirty="0" smtClean="0">
                        <a:ln>
                          <a:noFill/>
                        </a:ln>
                        <a:solidFill>
                          <a:srgbClr val="C00000"/>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rgbClr val="C00000"/>
                          </a:solidFill>
                          <a:effectLst/>
                          <a:latin typeface="Comic Sans MS" pitchFamily="66" charset="0"/>
                          <a:cs typeface="Times New Roman" pitchFamily="18" charset="0"/>
                        </a:rPr>
                        <a:t>VP</a:t>
                      </a:r>
                      <a:endParaRPr kumimoji="0" lang="tr-TR" altLang="tr-TR" sz="1400" b="0" i="0" u="none" strike="noStrike" cap="none" normalizeH="0" baseline="0" dirty="0" smtClean="0">
                        <a:ln>
                          <a:noFill/>
                        </a:ln>
                        <a:solidFill>
                          <a:srgbClr val="C00000"/>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200" b="0" i="0" u="none" strike="noStrike" cap="none" normalizeH="0" baseline="0" dirty="0" smtClean="0">
                          <a:ln>
                            <a:noFill/>
                          </a:ln>
                          <a:solidFill>
                            <a:schemeClr val="tx1"/>
                          </a:solidFill>
                          <a:effectLst/>
                          <a:latin typeface="Comic Sans MS" pitchFamily="66" charset="0"/>
                          <a:cs typeface="Times New Roman" pitchFamily="18" charset="0"/>
                        </a:rPr>
                        <a:t>12.Okulun </a:t>
                      </a:r>
                      <a:r>
                        <a:rPr kumimoji="0" lang="tr-TR" altLang="tr-TR" sz="3200" b="1" i="0" u="none" strike="noStrike" cap="none" normalizeH="0" baseline="0" dirty="0" smtClean="0">
                          <a:ln>
                            <a:noFill/>
                          </a:ln>
                          <a:solidFill>
                            <a:schemeClr val="tx1"/>
                          </a:solidFill>
                          <a:effectLst/>
                          <a:latin typeface="Comic Sans MS" pitchFamily="66" charset="0"/>
                          <a:cs typeface="Times New Roman" pitchFamily="18" charset="0"/>
                        </a:rPr>
                        <a:t>yemekhane/taşımalı yemek hizmeti: </a:t>
                      </a:r>
                      <a:r>
                        <a:rPr kumimoji="0" lang="tr-TR" altLang="tr-TR" sz="3200" b="0" i="0" u="none" strike="noStrike" cap="none" normalizeH="0" baseline="0" dirty="0" smtClean="0">
                          <a:ln>
                            <a:noFill/>
                          </a:ln>
                          <a:solidFill>
                            <a:schemeClr val="tx1"/>
                          </a:solidFill>
                          <a:effectLst/>
                          <a:latin typeface="Comic Sans MS" pitchFamily="66" charset="0"/>
                          <a:cs typeface="Times New Roman" pitchFamily="18" charset="0"/>
                        </a:rPr>
                        <a:t>Yok □  ( 13. maddeye geçin )     Var □  ( </a:t>
                      </a:r>
                      <a:r>
                        <a:rPr kumimoji="0" lang="tr-TR" altLang="tr-TR" sz="3200" b="0" i="0" u="none" strike="noStrike" cap="none" normalizeH="0" baseline="0" dirty="0" err="1" smtClean="0">
                          <a:ln>
                            <a:noFill/>
                          </a:ln>
                          <a:solidFill>
                            <a:schemeClr val="tx1"/>
                          </a:solidFill>
                          <a:effectLst/>
                          <a:latin typeface="Comic Sans MS" pitchFamily="66" charset="0"/>
                          <a:cs typeface="Times New Roman" pitchFamily="18" charset="0"/>
                        </a:rPr>
                        <a:t>a,b,c</a:t>
                      </a:r>
                      <a:r>
                        <a:rPr kumimoji="0" lang="tr-TR" altLang="tr-TR" sz="3200" b="0" i="0" u="none" strike="noStrike" cap="none" normalizeH="0" baseline="0" dirty="0" smtClean="0">
                          <a:ln>
                            <a:noFill/>
                          </a:ln>
                          <a:solidFill>
                            <a:schemeClr val="tx1"/>
                          </a:solidFill>
                          <a:effectLst/>
                          <a:latin typeface="Comic Sans MS" pitchFamily="66" charset="0"/>
                          <a:cs typeface="Times New Roman" pitchFamily="18" charset="0"/>
                        </a:rPr>
                        <a:t> maddelerini puanlayın )</a:t>
                      </a:r>
                      <a:endParaRPr kumimoji="0" lang="tr-TR" altLang="tr-TR" sz="3200" b="0" i="0" u="none" strike="noStrike" cap="none" normalizeH="0" baseline="0" dirty="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32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32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200" b="0" i="0" u="none" strike="noStrike" cap="none" normalizeH="0" baseline="0" dirty="0" smtClean="0">
                          <a:ln>
                            <a:noFill/>
                          </a:ln>
                          <a:solidFill>
                            <a:schemeClr val="tx1"/>
                          </a:solidFill>
                          <a:effectLst/>
                          <a:latin typeface="Comic Sans MS" pitchFamily="66" charset="0"/>
                          <a:cs typeface="Times New Roman" pitchFamily="18" charset="0"/>
                        </a:rPr>
                        <a:t>a. Okul yemek hizmetlerinde sağlıklı uygulamaları teşvik edici çalışmalar yürütülmektedir. </a:t>
                      </a:r>
                      <a:endParaRPr kumimoji="0" lang="tr-TR" altLang="tr-TR" sz="3200" b="0" i="0" u="none" strike="noStrike" cap="none" normalizeH="0" baseline="0" dirty="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3200" b="0" i="0" u="none" strike="noStrike" cap="none" normalizeH="0" baseline="0" smtClean="0">
                          <a:ln>
                            <a:noFill/>
                          </a:ln>
                          <a:solidFill>
                            <a:schemeClr val="tx1"/>
                          </a:solidFill>
                          <a:effectLst/>
                          <a:latin typeface="Comic Sans MS" pitchFamily="66" charset="0"/>
                          <a:cs typeface="Times New Roman" pitchFamily="18" charset="0"/>
                        </a:rPr>
                        <a:t>2</a:t>
                      </a:r>
                      <a:endParaRPr kumimoji="0" lang="tr-TR" altLang="tr-TR" sz="3200" b="0" i="0" u="none" strike="noStrike" cap="none" normalizeH="0" baseline="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32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200" b="0" i="0" u="none" strike="noStrike" cap="none" normalizeH="0" baseline="0" dirty="0" smtClean="0">
                          <a:ln>
                            <a:noFill/>
                          </a:ln>
                          <a:solidFill>
                            <a:schemeClr val="tx1"/>
                          </a:solidFill>
                          <a:effectLst/>
                          <a:latin typeface="Comic Sans MS" pitchFamily="66" charset="0"/>
                          <a:cs typeface="Times New Roman" pitchFamily="18" charset="0"/>
                        </a:rPr>
                        <a:t>b. Yemek yiyebilmek için uygun süre (en az 30 dakika) ayrılmaktadır.</a:t>
                      </a:r>
                      <a:endParaRPr kumimoji="0" lang="tr-TR" altLang="tr-TR" sz="3200" b="0" i="0" u="none" strike="noStrike" cap="none" normalizeH="0" baseline="0" dirty="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3200" b="0" i="0" u="none" strike="noStrike" cap="none" normalizeH="0" baseline="0" smtClean="0">
                          <a:ln>
                            <a:noFill/>
                          </a:ln>
                          <a:solidFill>
                            <a:schemeClr val="tx1"/>
                          </a:solidFill>
                          <a:effectLst/>
                          <a:latin typeface="Comic Sans MS" pitchFamily="66" charset="0"/>
                          <a:cs typeface="Times New Roman" pitchFamily="18" charset="0"/>
                        </a:rPr>
                        <a:t>4</a:t>
                      </a:r>
                      <a:endParaRPr kumimoji="0" lang="tr-TR" altLang="tr-TR" sz="3200" b="0" i="0" u="none" strike="noStrike" cap="none" normalizeH="0" baseline="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32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200" b="0" i="0" u="none" strike="noStrike" cap="none" normalizeH="0" baseline="0" dirty="0" smtClean="0">
                          <a:ln>
                            <a:noFill/>
                          </a:ln>
                          <a:solidFill>
                            <a:schemeClr val="tx1"/>
                          </a:solidFill>
                          <a:effectLst/>
                          <a:latin typeface="Comic Sans MS" pitchFamily="66" charset="0"/>
                          <a:cs typeface="Times New Roman" pitchFamily="18" charset="0"/>
                        </a:rPr>
                        <a:t>c. Menüler T.C. Sağlık Bakanlığı’nın yayımladığı menü modelleri örnek alınarak hazırlanmaktadır.</a:t>
                      </a:r>
                      <a:endParaRPr kumimoji="0" lang="tr-TR" altLang="tr-TR" sz="3200" b="0" i="0" u="none" strike="noStrike" cap="none" normalizeH="0" baseline="0" dirty="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3200" b="0" i="0" u="none" strike="noStrike" cap="none" normalizeH="0" baseline="0" smtClean="0">
                          <a:ln>
                            <a:noFill/>
                          </a:ln>
                          <a:solidFill>
                            <a:schemeClr val="tx1"/>
                          </a:solidFill>
                          <a:effectLst/>
                          <a:latin typeface="Comic Sans MS" pitchFamily="66" charset="0"/>
                          <a:cs typeface="Times New Roman" pitchFamily="18" charset="0"/>
                        </a:rPr>
                        <a:t>4</a:t>
                      </a:r>
                      <a:endParaRPr kumimoji="0" lang="tr-TR" altLang="tr-TR" sz="3200" b="0" i="0" u="none" strike="noStrike" cap="none" normalizeH="0" baseline="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32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3 Altbilgi Yer Tutucusu"/>
          <p:cNvSpPr>
            <a:spLocks noGrp="1"/>
          </p:cNvSpPr>
          <p:nvPr>
            <p:ph type="ftr" sz="quarter" idx="11"/>
          </p:nvPr>
        </p:nvSpPr>
        <p:spPr/>
        <p:txBody>
          <a:bodyPr/>
          <a:lstStyle/>
          <a:p>
            <a:r>
              <a:rPr lang="tr-TR" smtClean="0"/>
              <a:t>Beslenme Dostu Okullar, 22-23 Aralık 2015</a:t>
            </a:r>
            <a:endParaRPr lang="tr-TR"/>
          </a:p>
        </p:txBody>
      </p:sp>
      <p:sp>
        <p:nvSpPr>
          <p:cNvPr id="3" name="2 Slayt Numarası Yer Tutucusu"/>
          <p:cNvSpPr>
            <a:spLocks noGrp="1"/>
          </p:cNvSpPr>
          <p:nvPr>
            <p:ph type="sldNum" sz="quarter" idx="12"/>
          </p:nvPr>
        </p:nvSpPr>
        <p:spPr/>
        <p:txBody>
          <a:bodyPr/>
          <a:lstStyle/>
          <a:p>
            <a:fld id="{F3EF57F2-5B0F-4B6D-8F6C-E51259639967}" type="slidenum">
              <a:rPr lang="tr-TR" smtClean="0"/>
              <a:pPr/>
              <a:t>38</a:t>
            </a:fld>
            <a:endParaRPr lang="tr-T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429" name="Group 925"/>
          <p:cNvGraphicFramePr>
            <a:graphicFrameLocks noGrp="1"/>
          </p:cNvGraphicFramePr>
          <p:nvPr/>
        </p:nvGraphicFramePr>
        <p:xfrm>
          <a:off x="214282" y="365760"/>
          <a:ext cx="8929719" cy="6065520"/>
        </p:xfrm>
        <a:graphic>
          <a:graphicData uri="http://schemas.openxmlformats.org/drawingml/2006/table">
            <a:tbl>
              <a:tblPr/>
              <a:tblGrid>
                <a:gridCol w="7989016"/>
                <a:gridCol w="489246"/>
                <a:gridCol w="451457"/>
              </a:tblGrid>
              <a:tr h="244475">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400" b="1" i="0" u="none" strike="noStrike" cap="none" normalizeH="0" baseline="0" dirty="0" smtClean="0">
                          <a:ln>
                            <a:noFill/>
                          </a:ln>
                          <a:solidFill>
                            <a:srgbClr val="C00000"/>
                          </a:solidFill>
                          <a:effectLst/>
                          <a:latin typeface="Comic Sans MS" pitchFamily="66" charset="0"/>
                          <a:cs typeface="Times New Roman" pitchFamily="18" charset="0"/>
                        </a:rPr>
                        <a:t>D. DESTEKLEYİCİ OKUL ÇEVRESİ OLUŞTURMA VE FİZİKİ KOŞULLAR ( 39 PUAN )</a:t>
                      </a:r>
                      <a:endParaRPr kumimoji="0" lang="tr-TR" altLang="tr-TR" sz="2400" b="0" i="0" u="none" strike="noStrike" cap="none" normalizeH="0" baseline="0" dirty="0" smtClean="0">
                        <a:ln>
                          <a:noFill/>
                        </a:ln>
                        <a:solidFill>
                          <a:srgbClr val="C00000"/>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rgbClr val="C00000"/>
                          </a:solidFill>
                          <a:effectLst/>
                          <a:latin typeface="Comic Sans MS" pitchFamily="66" charset="0"/>
                          <a:cs typeface="Times New Roman" pitchFamily="18" charset="0"/>
                        </a:rPr>
                        <a:t>ÖP</a:t>
                      </a:r>
                      <a:endParaRPr kumimoji="0" lang="tr-TR" altLang="tr-TR" sz="1400" b="0" i="0" u="none" strike="noStrike" cap="none" normalizeH="0" baseline="0" dirty="0" smtClean="0">
                        <a:ln>
                          <a:noFill/>
                        </a:ln>
                        <a:solidFill>
                          <a:srgbClr val="C00000"/>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rgbClr val="C00000"/>
                          </a:solidFill>
                          <a:effectLst/>
                          <a:latin typeface="Comic Sans MS" pitchFamily="66" charset="0"/>
                          <a:cs typeface="Times New Roman" pitchFamily="18" charset="0"/>
                        </a:rPr>
                        <a:t>VP</a:t>
                      </a:r>
                      <a:endParaRPr kumimoji="0" lang="tr-TR" altLang="tr-TR" sz="1400" b="0" i="0" u="none" strike="noStrike" cap="none" normalizeH="0" baseline="0" dirty="0" smtClean="0">
                        <a:ln>
                          <a:noFill/>
                        </a:ln>
                        <a:solidFill>
                          <a:srgbClr val="C00000"/>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200" b="0" i="0" u="none" strike="noStrike" cap="none" normalizeH="0" baseline="0" dirty="0" smtClean="0">
                          <a:ln>
                            <a:noFill/>
                          </a:ln>
                          <a:solidFill>
                            <a:schemeClr val="tx1"/>
                          </a:solidFill>
                          <a:effectLst/>
                          <a:latin typeface="Comic Sans MS" pitchFamily="66" charset="0"/>
                          <a:cs typeface="Times New Roman" pitchFamily="18" charset="0"/>
                        </a:rPr>
                        <a:t>13.Okulun </a:t>
                      </a:r>
                      <a:r>
                        <a:rPr kumimoji="0" lang="tr-TR" altLang="tr-TR" sz="3200" b="1" i="0" u="none" strike="noStrike" cap="none" normalizeH="0" baseline="0" dirty="0" smtClean="0">
                          <a:ln>
                            <a:noFill/>
                          </a:ln>
                          <a:solidFill>
                            <a:schemeClr val="tx1"/>
                          </a:solidFill>
                          <a:effectLst/>
                          <a:latin typeface="Comic Sans MS" pitchFamily="66" charset="0"/>
                          <a:cs typeface="Times New Roman" pitchFamily="18" charset="0"/>
                        </a:rPr>
                        <a:t>kantini/kooperatifi: </a:t>
                      </a:r>
                      <a:r>
                        <a:rPr kumimoji="0" lang="tr-TR" altLang="tr-TR" sz="3200" b="0" i="0" u="none" strike="noStrike" cap="none" normalizeH="0" baseline="0" dirty="0" smtClean="0">
                          <a:ln>
                            <a:noFill/>
                          </a:ln>
                          <a:solidFill>
                            <a:schemeClr val="tx1"/>
                          </a:solidFill>
                          <a:effectLst/>
                          <a:latin typeface="Comic Sans MS" pitchFamily="66" charset="0"/>
                          <a:cs typeface="Times New Roman" pitchFamily="18" charset="0"/>
                        </a:rPr>
                        <a:t>Yok □     Var □  ( </a:t>
                      </a:r>
                      <a:r>
                        <a:rPr kumimoji="0" lang="tr-TR" altLang="tr-TR" sz="3200" b="0" i="0" u="none" strike="noStrike" cap="none" normalizeH="0" baseline="0" dirty="0" err="1" smtClean="0">
                          <a:ln>
                            <a:noFill/>
                          </a:ln>
                          <a:solidFill>
                            <a:schemeClr val="tx1"/>
                          </a:solidFill>
                          <a:effectLst/>
                          <a:latin typeface="Comic Sans MS" pitchFamily="66" charset="0"/>
                          <a:cs typeface="Times New Roman" pitchFamily="18" charset="0"/>
                        </a:rPr>
                        <a:t>a,b,c,d,e</a:t>
                      </a:r>
                      <a:r>
                        <a:rPr kumimoji="0" lang="tr-TR" altLang="tr-TR" sz="3200" b="0" i="0" u="none" strike="noStrike" cap="none" normalizeH="0" baseline="0" dirty="0" smtClean="0">
                          <a:ln>
                            <a:noFill/>
                          </a:ln>
                          <a:solidFill>
                            <a:schemeClr val="tx1"/>
                          </a:solidFill>
                          <a:effectLst/>
                          <a:latin typeface="Comic Sans MS" pitchFamily="66" charset="0"/>
                          <a:cs typeface="Times New Roman" pitchFamily="18" charset="0"/>
                        </a:rPr>
                        <a:t> maddelerini puanlayın )</a:t>
                      </a:r>
                      <a:endParaRPr kumimoji="0" lang="tr-TR" altLang="tr-TR" sz="3200" b="0" i="0" u="none" strike="noStrike" cap="none" normalizeH="0" baseline="0" dirty="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32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32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200" b="0" i="0" u="none" strike="noStrike" cap="none" normalizeH="0" baseline="0" dirty="0" smtClean="0">
                          <a:ln>
                            <a:noFill/>
                          </a:ln>
                          <a:solidFill>
                            <a:schemeClr val="tx1"/>
                          </a:solidFill>
                          <a:effectLst/>
                          <a:latin typeface="Comic Sans MS" pitchFamily="66" charset="0"/>
                          <a:cs typeface="Times New Roman" pitchFamily="18" charset="0"/>
                        </a:rPr>
                        <a:t>a. Okul kantin/kooperatiflerinde sağlıklı uygulamaları teşvik edici çalışmalar yürütülmektedir. </a:t>
                      </a:r>
                      <a:endParaRPr kumimoji="0" lang="tr-TR" altLang="tr-TR" sz="3200" b="0" i="0" u="none" strike="noStrike" cap="none" normalizeH="0" baseline="0" dirty="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3200" b="0" i="0" u="none" strike="noStrike" cap="none" normalizeH="0" baseline="0" smtClean="0">
                          <a:ln>
                            <a:noFill/>
                          </a:ln>
                          <a:solidFill>
                            <a:schemeClr val="tx1"/>
                          </a:solidFill>
                          <a:effectLst/>
                          <a:latin typeface="Comic Sans MS" pitchFamily="66" charset="0"/>
                          <a:cs typeface="Times New Roman" pitchFamily="18" charset="0"/>
                        </a:rPr>
                        <a:t>2</a:t>
                      </a:r>
                      <a:endParaRPr kumimoji="0" lang="tr-TR" altLang="tr-TR" sz="3200" b="0" i="0" u="none" strike="noStrike" cap="none" normalizeH="0" baseline="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32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200" b="0" i="0" u="none" strike="noStrike" cap="none" normalizeH="0" baseline="0" dirty="0" smtClean="0">
                          <a:ln>
                            <a:noFill/>
                          </a:ln>
                          <a:solidFill>
                            <a:schemeClr val="tx1"/>
                          </a:solidFill>
                          <a:effectLst/>
                          <a:latin typeface="Comic Sans MS" pitchFamily="66" charset="0"/>
                          <a:cs typeface="Times New Roman" pitchFamily="18" charset="0"/>
                        </a:rPr>
                        <a:t>b. Okul kantin/kooperatifinde; süt, ayran, yoğurt satışı yapılmaktadır.</a:t>
                      </a:r>
                      <a:endParaRPr kumimoji="0" lang="tr-TR" altLang="tr-TR" sz="3200" b="0" i="0" u="none" strike="noStrike" cap="none" normalizeH="0" baseline="0" dirty="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3200" b="0" i="0" u="none" strike="noStrike" cap="none" normalizeH="0" baseline="0" dirty="0" smtClean="0">
                          <a:ln>
                            <a:noFill/>
                          </a:ln>
                          <a:solidFill>
                            <a:schemeClr val="tx1"/>
                          </a:solidFill>
                          <a:effectLst/>
                          <a:latin typeface="Comic Sans MS" pitchFamily="66" charset="0"/>
                          <a:cs typeface="Times New Roman" pitchFamily="18" charset="0"/>
                        </a:rPr>
                        <a:t>2</a:t>
                      </a:r>
                      <a:endParaRPr kumimoji="0" lang="tr-TR" altLang="tr-TR" sz="3200" b="0" i="0" u="none" strike="noStrike" cap="none" normalizeH="0" baseline="0" dirty="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32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200" b="0" i="0" u="none" strike="noStrike" cap="none" normalizeH="0" baseline="0" smtClean="0">
                          <a:ln>
                            <a:noFill/>
                          </a:ln>
                          <a:solidFill>
                            <a:schemeClr val="tx1"/>
                          </a:solidFill>
                          <a:effectLst/>
                          <a:latin typeface="Comic Sans MS" pitchFamily="66" charset="0"/>
                          <a:cs typeface="Times New Roman" pitchFamily="18" charset="0"/>
                        </a:rPr>
                        <a:t>c. Okul kantin/kooperatifinde; tane ile meyve/sebze ve/veya taze sıkılmış meyve/sebze suyu satışı yapılmaktadır.</a:t>
                      </a:r>
                      <a:endParaRPr kumimoji="0" lang="tr-TR" altLang="tr-TR" sz="3200" b="0" i="0" u="none" strike="noStrike" cap="none" normalizeH="0" baseline="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3200" b="0" i="0" u="none" strike="noStrike" cap="none" normalizeH="0" baseline="0" smtClean="0">
                          <a:ln>
                            <a:noFill/>
                          </a:ln>
                          <a:solidFill>
                            <a:schemeClr val="tx1"/>
                          </a:solidFill>
                          <a:effectLst/>
                          <a:latin typeface="Comic Sans MS" pitchFamily="66" charset="0"/>
                          <a:cs typeface="Times New Roman" pitchFamily="18" charset="0"/>
                        </a:rPr>
                        <a:t>2</a:t>
                      </a:r>
                      <a:endParaRPr kumimoji="0" lang="tr-TR" altLang="tr-TR" sz="3200" b="0" i="0" u="none" strike="noStrike" cap="none" normalizeH="0" baseline="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32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3 Altbilgi Yer Tutucusu"/>
          <p:cNvSpPr>
            <a:spLocks noGrp="1"/>
          </p:cNvSpPr>
          <p:nvPr>
            <p:ph type="ftr" sz="quarter" idx="11"/>
          </p:nvPr>
        </p:nvSpPr>
        <p:spPr/>
        <p:txBody>
          <a:bodyPr/>
          <a:lstStyle/>
          <a:p>
            <a:r>
              <a:rPr lang="tr-TR" smtClean="0"/>
              <a:t>Beslenme Dostu Okullar, 22-23 Aralık 2015</a:t>
            </a:r>
            <a:endParaRPr lang="tr-TR"/>
          </a:p>
        </p:txBody>
      </p:sp>
      <p:sp>
        <p:nvSpPr>
          <p:cNvPr id="3" name="2 Slayt Numarası Yer Tutucusu"/>
          <p:cNvSpPr>
            <a:spLocks noGrp="1"/>
          </p:cNvSpPr>
          <p:nvPr>
            <p:ph type="sldNum" sz="quarter" idx="12"/>
          </p:nvPr>
        </p:nvSpPr>
        <p:spPr/>
        <p:txBody>
          <a:bodyPr/>
          <a:lstStyle/>
          <a:p>
            <a:fld id="{F3EF57F2-5B0F-4B6D-8F6C-E51259639967}" type="slidenum">
              <a:rPr lang="tr-TR" smtClean="0"/>
              <a:pPr/>
              <a:t>39</a:t>
            </a:fld>
            <a:endParaRPr lang="tr-T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FF0000"/>
                </a:solidFill>
              </a:rPr>
              <a:t>BAŞVURU DOSYASI</a:t>
            </a:r>
            <a:endParaRPr lang="tr-TR" b="1" dirty="0">
              <a:solidFill>
                <a:srgbClr val="FF0000"/>
              </a:solidFill>
            </a:endParaRPr>
          </a:p>
        </p:txBody>
      </p:sp>
      <p:sp>
        <p:nvSpPr>
          <p:cNvPr id="3" name="2 İçerik Yer Tutucusu"/>
          <p:cNvSpPr>
            <a:spLocks noGrp="1"/>
          </p:cNvSpPr>
          <p:nvPr>
            <p:ph idx="1"/>
          </p:nvPr>
        </p:nvSpPr>
        <p:spPr/>
        <p:txBody>
          <a:bodyPr/>
          <a:lstStyle/>
          <a:p>
            <a:r>
              <a:rPr lang="tr-TR" dirty="0" smtClean="0"/>
              <a:t>1.</a:t>
            </a:r>
            <a:r>
              <a:rPr lang="tr-TR" altLang="tr-TR" dirty="0" smtClean="0">
                <a:latin typeface="Comic Sans MS" pitchFamily="66" charset="0"/>
              </a:rPr>
              <a:t> Okul bünyesinde oluşturulan “</a:t>
            </a:r>
            <a:r>
              <a:rPr lang="tr-TR" altLang="tr-TR" b="1" dirty="0" smtClean="0">
                <a:solidFill>
                  <a:srgbClr val="C00000"/>
                </a:solidFill>
                <a:latin typeface="Comic Sans MS" pitchFamily="66" charset="0"/>
              </a:rPr>
              <a:t>Beslenme ve Hareketli Yaşam Ekibi</a:t>
            </a:r>
            <a:r>
              <a:rPr lang="tr-TR" altLang="tr-TR" dirty="0" smtClean="0">
                <a:latin typeface="Comic Sans MS" pitchFamily="66" charset="0"/>
              </a:rPr>
              <a:t>” üye listesi,</a:t>
            </a:r>
            <a:endParaRPr lang="tr-T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429" name="Group 925"/>
          <p:cNvGraphicFramePr>
            <a:graphicFrameLocks noGrp="1"/>
          </p:cNvGraphicFramePr>
          <p:nvPr/>
        </p:nvGraphicFramePr>
        <p:xfrm>
          <a:off x="214282" y="365760"/>
          <a:ext cx="8929719" cy="6370320"/>
        </p:xfrm>
        <a:graphic>
          <a:graphicData uri="http://schemas.openxmlformats.org/drawingml/2006/table">
            <a:tbl>
              <a:tblPr/>
              <a:tblGrid>
                <a:gridCol w="7989016"/>
                <a:gridCol w="489246"/>
                <a:gridCol w="451457"/>
              </a:tblGrid>
              <a:tr h="244475">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400" b="1" i="0" u="none" strike="noStrike" cap="none" normalizeH="0" baseline="0" dirty="0" smtClean="0">
                          <a:ln>
                            <a:noFill/>
                          </a:ln>
                          <a:solidFill>
                            <a:srgbClr val="C00000"/>
                          </a:solidFill>
                          <a:effectLst/>
                          <a:latin typeface="Comic Sans MS" pitchFamily="66" charset="0"/>
                          <a:cs typeface="Times New Roman" pitchFamily="18" charset="0"/>
                        </a:rPr>
                        <a:t>D. DESTEKLEYİCİ OKUL ÇEVRESİ OLUŞTURMA VE FİZİKİ KOŞULLAR ( 39 PUAN )</a:t>
                      </a:r>
                      <a:endParaRPr kumimoji="0" lang="tr-TR" altLang="tr-TR" sz="2400" b="0" i="0" u="none" strike="noStrike" cap="none" normalizeH="0" baseline="0" dirty="0" smtClean="0">
                        <a:ln>
                          <a:noFill/>
                        </a:ln>
                        <a:solidFill>
                          <a:srgbClr val="C00000"/>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rgbClr val="C00000"/>
                          </a:solidFill>
                          <a:effectLst/>
                          <a:latin typeface="Comic Sans MS" pitchFamily="66" charset="0"/>
                          <a:cs typeface="Times New Roman" pitchFamily="18" charset="0"/>
                        </a:rPr>
                        <a:t>ÖP</a:t>
                      </a:r>
                      <a:endParaRPr kumimoji="0" lang="tr-TR" altLang="tr-TR" sz="1400" b="0" i="0" u="none" strike="noStrike" cap="none" normalizeH="0" baseline="0" dirty="0" smtClean="0">
                        <a:ln>
                          <a:noFill/>
                        </a:ln>
                        <a:solidFill>
                          <a:srgbClr val="C00000"/>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rgbClr val="C00000"/>
                          </a:solidFill>
                          <a:effectLst/>
                          <a:latin typeface="Comic Sans MS" pitchFamily="66" charset="0"/>
                          <a:cs typeface="Times New Roman" pitchFamily="18" charset="0"/>
                        </a:rPr>
                        <a:t>VP</a:t>
                      </a:r>
                      <a:endParaRPr kumimoji="0" lang="tr-TR" altLang="tr-TR" sz="1400" b="0" i="0" u="none" strike="noStrike" cap="none" normalizeH="0" baseline="0" dirty="0" smtClean="0">
                        <a:ln>
                          <a:noFill/>
                        </a:ln>
                        <a:solidFill>
                          <a:srgbClr val="C00000"/>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200" b="0" i="0" u="none" strike="noStrike" cap="none" normalizeH="0" baseline="0" dirty="0" smtClean="0">
                          <a:ln>
                            <a:noFill/>
                          </a:ln>
                          <a:solidFill>
                            <a:schemeClr val="tx1"/>
                          </a:solidFill>
                          <a:effectLst/>
                          <a:latin typeface="Comic Sans MS" pitchFamily="66" charset="0"/>
                          <a:cs typeface="Times New Roman" pitchFamily="18" charset="0"/>
                        </a:rPr>
                        <a:t>d. Yetersiz ve dengesiz beslenmeye neden olabilecek gıda maddelerinin tüketimini özendirici reklam, promosyon, tanıtım amaçlı afiş, poster, broşür bulunmamaktadır ve bu ürünlerin satışı yapılmamaktadır.</a:t>
                      </a:r>
                      <a:endParaRPr kumimoji="0" lang="tr-TR" altLang="tr-TR" sz="3200" b="0" i="0" u="none" strike="noStrike" cap="none" normalizeH="0" baseline="0" dirty="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3000" b="0" i="0" u="none" strike="noStrike" cap="none" normalizeH="0" baseline="0" smtClean="0">
                          <a:ln>
                            <a:noFill/>
                          </a:ln>
                          <a:solidFill>
                            <a:schemeClr val="tx1"/>
                          </a:solidFill>
                          <a:effectLst/>
                          <a:latin typeface="Comic Sans MS" pitchFamily="66" charset="0"/>
                          <a:cs typeface="Times New Roman" pitchFamily="18" charset="0"/>
                        </a:rPr>
                        <a:t>2</a:t>
                      </a:r>
                      <a:endParaRPr kumimoji="0" lang="tr-TR" altLang="tr-TR" sz="3000" b="0" i="0" u="none" strike="noStrike" cap="none" normalizeH="0" baseline="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30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200" b="0" i="0" u="none" strike="noStrike" cap="none" normalizeH="0" baseline="0" dirty="0" smtClean="0">
                          <a:ln>
                            <a:noFill/>
                          </a:ln>
                          <a:solidFill>
                            <a:schemeClr val="tx1"/>
                          </a:solidFill>
                          <a:effectLst/>
                          <a:latin typeface="Comic Sans MS" pitchFamily="66" charset="0"/>
                          <a:cs typeface="Times New Roman" pitchFamily="18" charset="0"/>
                        </a:rPr>
                        <a:t>e. Okul kantini; ilgili genelgede belirtilen esaslara uygun olarak, ayda en az bir kez aynı genelge ekinde bulunan “Okul Kantini Denetim Formu” kullanılarak denetlenmektedir.</a:t>
                      </a:r>
                      <a:endParaRPr kumimoji="0" lang="tr-TR" altLang="tr-TR" sz="3200" b="0" i="0" u="none" strike="noStrike" cap="none" normalizeH="0" baseline="0" dirty="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3000" b="0" i="0" u="none" strike="noStrike" cap="none" normalizeH="0" baseline="0" smtClean="0">
                          <a:ln>
                            <a:noFill/>
                          </a:ln>
                          <a:solidFill>
                            <a:schemeClr val="tx1"/>
                          </a:solidFill>
                          <a:effectLst/>
                          <a:latin typeface="Comic Sans MS" pitchFamily="66" charset="0"/>
                          <a:cs typeface="Times New Roman" pitchFamily="18" charset="0"/>
                        </a:rPr>
                        <a:t>2</a:t>
                      </a:r>
                      <a:endParaRPr kumimoji="0" lang="tr-TR" altLang="tr-TR" sz="3000" b="0" i="0" u="none" strike="noStrike" cap="none" normalizeH="0" baseline="0" smtClean="0">
                        <a:ln>
                          <a:noFill/>
                        </a:ln>
                        <a:solidFill>
                          <a:schemeClr val="tx1"/>
                        </a:solidFill>
                        <a:effectLst/>
                        <a:latin typeface="Comic Sans MS" pitchFamily="66"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366713"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731838" eaLnBrk="0" hangingPunct="0">
                        <a:spcBef>
                          <a:spcPct val="20000"/>
                        </a:spcBef>
                        <a:buClr>
                          <a:srgbClr val="E1307B"/>
                        </a:buClr>
                        <a:buSzPct val="60000"/>
                        <a:buFont typeface="Wingdings" pitchFamily="2" charset="2"/>
                        <a:defRPr sz="2000">
                          <a:solidFill>
                            <a:schemeClr val="tx1"/>
                          </a:solidFill>
                          <a:latin typeface="Century Schoolbook" pitchFamily="18" charset="0"/>
                        </a:defRPr>
                      </a:lvl3pPr>
                      <a:lvl4pPr marL="1004888" eaLnBrk="0" hangingPunct="0">
                        <a:spcBef>
                          <a:spcPct val="20000"/>
                        </a:spcBef>
                        <a:buClr>
                          <a:srgbClr val="FFAEC5"/>
                        </a:buClr>
                        <a:buSzPct val="60000"/>
                        <a:buFont typeface="Wingdings" pitchFamily="2" charset="2"/>
                        <a:defRPr>
                          <a:solidFill>
                            <a:schemeClr val="tx1"/>
                          </a:solidFill>
                          <a:latin typeface="Century Schoolbook" pitchFamily="18" charset="0"/>
                        </a:defRPr>
                      </a:lvl4pPr>
                      <a:lvl5pPr marL="1279525" eaLnBrk="0" hangingPunct="0">
                        <a:spcBef>
                          <a:spcPct val="20000"/>
                        </a:spcBef>
                        <a:buClr>
                          <a:srgbClr val="EFAAB5"/>
                        </a:buClr>
                        <a:buSzPct val="68000"/>
                        <a:buFont typeface="Wingdings 2" pitchFamily="18" charset="2"/>
                        <a:defRPr sz="1400">
                          <a:solidFill>
                            <a:schemeClr val="tx1"/>
                          </a:solidFill>
                          <a:latin typeface="Century Schoolbook" pitchFamily="18" charset="0"/>
                        </a:defRPr>
                      </a:lvl5pPr>
                      <a:lvl6pPr marL="17367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6pPr>
                      <a:lvl7pPr marL="21939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7pPr>
                      <a:lvl8pPr marL="26511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8pPr>
                      <a:lvl9pPr marL="3108325" eaLnBrk="0" fontAlgn="base" hangingPunct="0">
                        <a:spcBef>
                          <a:spcPct val="20000"/>
                        </a:spcBef>
                        <a:spcAft>
                          <a:spcPct val="0"/>
                        </a:spcAft>
                        <a:buClr>
                          <a:srgbClr val="EFAAB5"/>
                        </a:buClr>
                        <a:buSzPct val="68000"/>
                        <a:buFont typeface="Wingdings 2" pitchFamily="18" charset="2"/>
                        <a:defRPr sz="1400">
                          <a:solidFill>
                            <a:schemeClr val="tx1"/>
                          </a:solidFill>
                          <a:latin typeface="Century Schoolbook"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tr-TR" altLang="tr-TR" sz="30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3 Altbilgi Yer Tutucusu"/>
          <p:cNvSpPr>
            <a:spLocks noGrp="1"/>
          </p:cNvSpPr>
          <p:nvPr>
            <p:ph type="ftr" sz="quarter" idx="11"/>
          </p:nvPr>
        </p:nvSpPr>
        <p:spPr/>
        <p:txBody>
          <a:bodyPr/>
          <a:lstStyle/>
          <a:p>
            <a:r>
              <a:rPr lang="tr-TR" smtClean="0"/>
              <a:t>Beslenme Dostu Okullar, 22-23 Aralık 2015</a:t>
            </a:r>
            <a:endParaRPr lang="tr-TR"/>
          </a:p>
        </p:txBody>
      </p:sp>
      <p:sp>
        <p:nvSpPr>
          <p:cNvPr id="3" name="2 Slayt Numarası Yer Tutucusu"/>
          <p:cNvSpPr>
            <a:spLocks noGrp="1"/>
          </p:cNvSpPr>
          <p:nvPr>
            <p:ph type="sldNum" sz="quarter" idx="12"/>
          </p:nvPr>
        </p:nvSpPr>
        <p:spPr/>
        <p:txBody>
          <a:bodyPr/>
          <a:lstStyle/>
          <a:p>
            <a:fld id="{F3EF57F2-5B0F-4B6D-8F6C-E51259639967}" type="slidenum">
              <a:rPr lang="tr-TR" smtClean="0"/>
              <a:pPr/>
              <a:t>40</a:t>
            </a:fld>
            <a:endParaRPr lang="tr-T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5" descr="DSCN0594-ne mutlu"/>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95250"/>
            <a:ext cx="8763000" cy="657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Altbilgi Yer Tutucusu 1"/>
          <p:cNvSpPr>
            <a:spLocks noGrp="1"/>
          </p:cNvSpPr>
          <p:nvPr>
            <p:ph type="ftr" sz="quarter" idx="11"/>
          </p:nvPr>
        </p:nvSpPr>
        <p:spPr/>
        <p:txBody>
          <a:bodyPr/>
          <a:lstStyle/>
          <a:p>
            <a:r>
              <a:rPr lang="tr-TR" smtClean="0"/>
              <a:t>Beslenme Dostu Okullar, 22-23 Aralık 2015</a:t>
            </a:r>
            <a:endParaRPr lang="tr-TR"/>
          </a:p>
        </p:txBody>
      </p:sp>
      <p:sp>
        <p:nvSpPr>
          <p:cNvPr id="3" name="Slayt Numarası Yer Tutucusu 2"/>
          <p:cNvSpPr>
            <a:spLocks noGrp="1"/>
          </p:cNvSpPr>
          <p:nvPr>
            <p:ph type="sldNum" sz="quarter" idx="12"/>
          </p:nvPr>
        </p:nvSpPr>
        <p:spPr/>
        <p:txBody>
          <a:bodyPr/>
          <a:lstStyle/>
          <a:p>
            <a:fld id="{F3EF57F2-5B0F-4B6D-8F6C-E51259639967}" type="slidenum">
              <a:rPr lang="tr-TR" smtClean="0"/>
              <a:pPr/>
              <a:t>41</a:t>
            </a:fld>
            <a:endParaRPr lang="tr-TR"/>
          </a:p>
        </p:txBody>
      </p:sp>
    </p:spTree>
    <p:extLst>
      <p:ext uri="{BB962C8B-B14F-4D97-AF65-F5344CB8AC3E}">
        <p14:creationId xmlns:p14="http://schemas.microsoft.com/office/powerpoint/2010/main" xmlns="" val="1658981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b="1" dirty="0" smtClean="0">
                <a:solidFill>
                  <a:srgbClr val="C00000"/>
                </a:solidFill>
                <a:latin typeface="Comic Sans MS" pitchFamily="66" charset="0"/>
              </a:rPr>
              <a:t>Beslenme ve Hareketli Yaşam Ekibi; </a:t>
            </a:r>
            <a:endParaRPr lang="tr-TR" sz="3600" dirty="0"/>
          </a:p>
        </p:txBody>
      </p:sp>
      <p:sp>
        <p:nvSpPr>
          <p:cNvPr id="3" name="2 İçerik Yer Tutucusu"/>
          <p:cNvSpPr>
            <a:spLocks noGrp="1"/>
          </p:cNvSpPr>
          <p:nvPr>
            <p:ph idx="1"/>
          </p:nvPr>
        </p:nvSpPr>
        <p:spPr>
          <a:xfrm>
            <a:off x="457200" y="1412776"/>
            <a:ext cx="8229600" cy="4713387"/>
          </a:xfrm>
        </p:spPr>
        <p:txBody>
          <a:bodyPr>
            <a:normAutofit fontScale="85000" lnSpcReduction="20000"/>
          </a:bodyPr>
          <a:lstStyle/>
          <a:p>
            <a:r>
              <a:rPr lang="tr-TR" dirty="0" smtClean="0">
                <a:latin typeface="Comic Sans MS" pitchFamily="66" charset="0"/>
              </a:rPr>
              <a:t>Müdür veya görevlendirilen Müdür Yardımcısı, </a:t>
            </a:r>
          </a:p>
          <a:p>
            <a:r>
              <a:rPr lang="tr-TR" dirty="0" smtClean="0">
                <a:latin typeface="Comic Sans MS" pitchFamily="66" charset="0"/>
              </a:rPr>
              <a:t>öğretmenler (varsa branş öğretmenleri),</a:t>
            </a:r>
          </a:p>
          <a:p>
            <a:r>
              <a:rPr lang="tr-TR" dirty="0" smtClean="0">
                <a:latin typeface="Comic Sans MS" pitchFamily="66" charset="0"/>
              </a:rPr>
              <a:t>öğrenci temsilcileri, </a:t>
            </a:r>
          </a:p>
          <a:p>
            <a:r>
              <a:rPr lang="tr-TR" dirty="0" smtClean="0">
                <a:latin typeface="Comic Sans MS" pitchFamily="66" charset="0"/>
              </a:rPr>
              <a:t>veliler, </a:t>
            </a:r>
          </a:p>
          <a:p>
            <a:r>
              <a:rPr lang="tr-TR" dirty="0" smtClean="0">
                <a:latin typeface="Comic Sans MS" pitchFamily="66" charset="0"/>
              </a:rPr>
              <a:t>okul çalışanı (memur, hizmetli gibi), </a:t>
            </a:r>
          </a:p>
          <a:p>
            <a:r>
              <a:rPr lang="tr-TR" dirty="0" smtClean="0">
                <a:latin typeface="Comic Sans MS" pitchFamily="66" charset="0"/>
              </a:rPr>
              <a:t>yemekhane çalışanı (varsa) ve kantin çalışanından (varsa) oluşmalıdır.</a:t>
            </a:r>
          </a:p>
          <a:p>
            <a:r>
              <a:rPr lang="tr-TR" dirty="0" smtClean="0">
                <a:latin typeface="Comic Sans MS" pitchFamily="66" charset="0"/>
              </a:rPr>
              <a:t>Gerekli görülmesi halinde toplantılara; kamu kurumlarından (belediye, muhtarlık, İlçe Tarım Müdürlüğü, İlçe Sağlık Müdürlüğü vb.) ve/veya sivil toplum kuruluşlarından bir temsilci davet edilebilir.</a:t>
            </a: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FF0000"/>
                </a:solidFill>
              </a:rPr>
              <a:t>BAŞVURU DOSYASI</a:t>
            </a:r>
            <a:endParaRPr lang="tr-TR" b="1" dirty="0">
              <a:solidFill>
                <a:srgbClr val="FF0000"/>
              </a:solidFill>
            </a:endParaRPr>
          </a:p>
        </p:txBody>
      </p:sp>
      <p:sp>
        <p:nvSpPr>
          <p:cNvPr id="3" name="2 İçerik Yer Tutucusu"/>
          <p:cNvSpPr>
            <a:spLocks noGrp="1"/>
          </p:cNvSpPr>
          <p:nvPr>
            <p:ph idx="1"/>
          </p:nvPr>
        </p:nvSpPr>
        <p:spPr/>
        <p:txBody>
          <a:bodyPr/>
          <a:lstStyle/>
          <a:p>
            <a:pPr marL="1519238" lvl="3" indent="-514350">
              <a:buFont typeface="+mj-lt"/>
              <a:buAutoNum type="arabicPeriod"/>
            </a:pPr>
            <a:r>
              <a:rPr lang="tr-TR" altLang="tr-TR" sz="3200" dirty="0" smtClean="0">
                <a:latin typeface="Comic Sans MS" pitchFamily="66" charset="0"/>
              </a:rPr>
              <a:t>Okul bünyesinde oluşturulan “</a:t>
            </a:r>
            <a:r>
              <a:rPr lang="tr-TR" altLang="tr-TR" sz="3200" b="1" dirty="0" smtClean="0">
                <a:solidFill>
                  <a:srgbClr val="C00000"/>
                </a:solidFill>
                <a:latin typeface="Comic Sans MS" pitchFamily="66" charset="0"/>
              </a:rPr>
              <a:t>Beslenme ve Hareketli Yaşam Ekibi</a:t>
            </a:r>
            <a:r>
              <a:rPr lang="tr-TR" altLang="tr-TR" sz="3200" dirty="0" smtClean="0">
                <a:latin typeface="Comic Sans MS" pitchFamily="66" charset="0"/>
              </a:rPr>
              <a:t>” üye listesi,</a:t>
            </a:r>
          </a:p>
          <a:p>
            <a:pPr marL="1519238" lvl="3" indent="-514350">
              <a:buFont typeface="+mj-lt"/>
              <a:buAutoNum type="arabicPeriod"/>
            </a:pPr>
            <a:r>
              <a:rPr lang="tr-TR" altLang="tr-TR" sz="3200" dirty="0" smtClean="0">
                <a:latin typeface="Comic Sans MS" pitchFamily="66" charset="0"/>
              </a:rPr>
              <a:t>Ekipçe hazırlanan ve değerlendirme formundaki 4 başlığı da içeren “</a:t>
            </a:r>
            <a:r>
              <a:rPr lang="tr-TR" altLang="tr-TR" sz="3200" b="1" dirty="0" smtClean="0">
                <a:solidFill>
                  <a:srgbClr val="C00000"/>
                </a:solidFill>
                <a:latin typeface="Comic Sans MS" pitchFamily="66" charset="0"/>
              </a:rPr>
              <a:t>Beslenme Dostu Okul Planı</a:t>
            </a:r>
            <a:r>
              <a:rPr lang="tr-TR" altLang="tr-TR" sz="3200" dirty="0" smtClean="0">
                <a:latin typeface="Comic Sans MS" pitchFamily="66" charset="0"/>
              </a:rPr>
              <a:t>”</a:t>
            </a:r>
          </a:p>
          <a:p>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r>
              <a:rPr lang="tr-TR" smtClean="0"/>
              <a:t>Beslenme Dostu Okullar, 22-23 Aralık 2015</a:t>
            </a:r>
            <a:endParaRPr lang="tr-TR"/>
          </a:p>
        </p:txBody>
      </p:sp>
      <p:sp>
        <p:nvSpPr>
          <p:cNvPr id="3" name="2 Slayt Numarası Yer Tutucusu"/>
          <p:cNvSpPr>
            <a:spLocks noGrp="1"/>
          </p:cNvSpPr>
          <p:nvPr>
            <p:ph type="sldNum" sz="quarter" idx="12"/>
          </p:nvPr>
        </p:nvSpPr>
        <p:spPr/>
        <p:txBody>
          <a:bodyPr/>
          <a:lstStyle/>
          <a:p>
            <a:fld id="{F3EF57F2-5B0F-4B6D-8F6C-E51259639967}" type="slidenum">
              <a:rPr lang="tr-TR" smtClean="0"/>
              <a:pPr/>
              <a:t>7</a:t>
            </a:fld>
            <a:endParaRPr lang="tr-TR"/>
          </a:p>
        </p:txBody>
      </p:sp>
      <p:graphicFrame>
        <p:nvGraphicFramePr>
          <p:cNvPr id="4" name="3 Tablo"/>
          <p:cNvGraphicFramePr>
            <a:graphicFrameLocks noGrp="1"/>
          </p:cNvGraphicFramePr>
          <p:nvPr/>
        </p:nvGraphicFramePr>
        <p:xfrm>
          <a:off x="1142976" y="1901108"/>
          <a:ext cx="7191405" cy="2949315"/>
        </p:xfrm>
        <a:graphic>
          <a:graphicData uri="http://schemas.openxmlformats.org/drawingml/2006/table">
            <a:tbl>
              <a:tblPr/>
              <a:tblGrid>
                <a:gridCol w="2357454"/>
                <a:gridCol w="1428760"/>
                <a:gridCol w="857256"/>
                <a:gridCol w="857256"/>
                <a:gridCol w="1690679"/>
              </a:tblGrid>
              <a:tr h="311405">
                <a:tc gridSpan="5">
                  <a:txBody>
                    <a:bodyPr/>
                    <a:lstStyle/>
                    <a:p>
                      <a:pPr algn="just">
                        <a:lnSpc>
                          <a:spcPct val="115000"/>
                        </a:lnSpc>
                        <a:spcAft>
                          <a:spcPts val="0"/>
                        </a:spcAft>
                      </a:pPr>
                      <a:r>
                        <a:rPr lang="tr-TR" sz="2000" dirty="0" smtClean="0">
                          <a:latin typeface="Comic Sans MS" pitchFamily="66" charset="0"/>
                          <a:ea typeface="Times New Roman"/>
                          <a:cs typeface="Times New Roman"/>
                        </a:rPr>
                        <a:t>AMAÇ</a:t>
                      </a:r>
                      <a:endParaRPr lang="tr-TR" sz="2000" dirty="0">
                        <a:latin typeface="Comic Sans MS" pitchFamily="66" charset="0"/>
                        <a:ea typeface="Times New Roman"/>
                        <a:cs typeface="Times New Roman"/>
                      </a:endParaRPr>
                    </a:p>
                  </a:txBody>
                  <a:tcPr marL="42988" marR="42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72421">
                <a:tc gridSpan="5">
                  <a:txBody>
                    <a:bodyPr/>
                    <a:lstStyle/>
                    <a:p>
                      <a:pPr>
                        <a:lnSpc>
                          <a:spcPct val="115000"/>
                        </a:lnSpc>
                        <a:spcAft>
                          <a:spcPts val="0"/>
                        </a:spcAft>
                      </a:pPr>
                      <a:r>
                        <a:rPr lang="tr-TR" sz="1600" b="1" dirty="0" smtClean="0">
                          <a:latin typeface="Comic Sans MS" pitchFamily="66" charset="0"/>
                          <a:ea typeface="Calibri"/>
                          <a:cs typeface="Times New Roman"/>
                        </a:rPr>
                        <a:t>HEDEFLER</a:t>
                      </a:r>
                      <a:r>
                        <a:rPr lang="tr-TR" sz="1600" b="1" dirty="0">
                          <a:latin typeface="Comic Sans MS" pitchFamily="66" charset="0"/>
                          <a:ea typeface="Calibri"/>
                          <a:cs typeface="Times New Roman"/>
                        </a:rPr>
                        <a:t>:</a:t>
                      </a:r>
                      <a:endParaRPr lang="tr-TR" sz="2000" dirty="0">
                        <a:latin typeface="Comic Sans MS" pitchFamily="66" charset="0"/>
                        <a:ea typeface="Times New Roman"/>
                        <a:cs typeface="Times New Roman"/>
                      </a:endParaRPr>
                    </a:p>
                  </a:txBody>
                  <a:tcPr marL="42988" marR="42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67334">
                <a:tc gridSpan="5">
                  <a:txBody>
                    <a:bodyPr/>
                    <a:lstStyle/>
                    <a:p>
                      <a:pPr>
                        <a:lnSpc>
                          <a:spcPct val="115000"/>
                        </a:lnSpc>
                        <a:spcAft>
                          <a:spcPts val="0"/>
                        </a:spcAft>
                      </a:pPr>
                      <a:r>
                        <a:rPr lang="tr-TR" sz="1600" b="1" dirty="0">
                          <a:latin typeface="Comic Sans MS" pitchFamily="66" charset="0"/>
                          <a:ea typeface="Calibri"/>
                          <a:cs typeface="Times New Roman"/>
                        </a:rPr>
                        <a:t>ETKİNLİKLER ve İZLEME-DEĞERLENDİRME</a:t>
                      </a:r>
                      <a:endParaRPr lang="tr-TR" sz="2000" dirty="0">
                        <a:latin typeface="Comic Sans MS" pitchFamily="66" charset="0"/>
                        <a:ea typeface="Times New Roman"/>
                        <a:cs typeface="Times New Roman"/>
                      </a:endParaRPr>
                    </a:p>
                  </a:txBody>
                  <a:tcPr marL="42988" marR="4298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802001">
                <a:tc rowSpan="2">
                  <a:txBody>
                    <a:bodyPr/>
                    <a:lstStyle/>
                    <a:p>
                      <a:pPr algn="ctr">
                        <a:lnSpc>
                          <a:spcPct val="115000"/>
                        </a:lnSpc>
                        <a:spcAft>
                          <a:spcPts val="1000"/>
                        </a:spcAft>
                      </a:pPr>
                      <a:r>
                        <a:rPr lang="tr-TR" sz="1600" b="1">
                          <a:latin typeface="Comic Sans MS" pitchFamily="66" charset="0"/>
                          <a:ea typeface="Calibri"/>
                        </a:rPr>
                        <a:t>ETKİNLİKLER</a:t>
                      </a:r>
                      <a:endParaRPr lang="tr-TR" sz="1600">
                        <a:latin typeface="Comic Sans MS" pitchFamily="66" charset="0"/>
                      </a:endParaRPr>
                    </a:p>
                  </a:txBody>
                  <a:tcPr marL="42988" marR="42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tr-TR" sz="1600" b="1" dirty="0">
                          <a:latin typeface="Comic Sans MS" pitchFamily="66" charset="0"/>
                          <a:ea typeface="Calibri"/>
                          <a:cs typeface="Times New Roman"/>
                        </a:rPr>
                        <a:t>UYGULAMA </a:t>
                      </a:r>
                      <a:r>
                        <a:rPr lang="tr-TR" sz="1600" b="1" dirty="0" smtClean="0">
                          <a:latin typeface="Comic Sans MS" pitchFamily="66" charset="0"/>
                          <a:ea typeface="Calibri"/>
                          <a:cs typeface="Times New Roman"/>
                        </a:rPr>
                        <a:t>ZAMANAI</a:t>
                      </a:r>
                      <a:endParaRPr lang="tr-TR" sz="2000" dirty="0">
                        <a:latin typeface="Comic Sans MS" pitchFamily="66" charset="0"/>
                        <a:ea typeface="Times New Roman"/>
                        <a:cs typeface="Times New Roman"/>
                      </a:endParaRPr>
                    </a:p>
                  </a:txBody>
                  <a:tcPr marL="42988" marR="42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tr-TR" sz="1600" b="1">
                          <a:latin typeface="Comic Sans MS" pitchFamily="66" charset="0"/>
                          <a:ea typeface="Calibri"/>
                          <a:cs typeface="Times New Roman"/>
                        </a:rPr>
                        <a:t>AÇIK HEDEF UYGULANDI MI?</a:t>
                      </a:r>
                      <a:endParaRPr lang="tr-TR" sz="2000">
                        <a:latin typeface="Comic Sans MS" pitchFamily="66" charset="0"/>
                        <a:ea typeface="Times New Roman"/>
                        <a:cs typeface="Times New Roman"/>
                      </a:endParaRPr>
                    </a:p>
                  </a:txBody>
                  <a:tcPr marL="42988" marR="42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rowSpan="2">
                  <a:txBody>
                    <a:bodyPr/>
                    <a:lstStyle/>
                    <a:p>
                      <a:pPr algn="ctr">
                        <a:lnSpc>
                          <a:spcPct val="115000"/>
                        </a:lnSpc>
                        <a:spcAft>
                          <a:spcPts val="0"/>
                        </a:spcAft>
                      </a:pPr>
                      <a:r>
                        <a:rPr lang="tr-TR" sz="1600" b="1">
                          <a:latin typeface="Comic Sans MS" pitchFamily="66" charset="0"/>
                          <a:ea typeface="Calibri"/>
                          <a:cs typeface="Times New Roman"/>
                        </a:rPr>
                        <a:t>İZLEME-DEĞERLENDİRME</a:t>
                      </a:r>
                      <a:endParaRPr lang="tr-TR" sz="2000">
                        <a:latin typeface="Comic Sans MS" pitchFamily="66" charset="0"/>
                        <a:ea typeface="Times New Roman"/>
                        <a:cs typeface="Times New Roman"/>
                      </a:endParaRPr>
                    </a:p>
                  </a:txBody>
                  <a:tcPr marL="42988" marR="42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334">
                <a:tc vMerge="1">
                  <a:txBody>
                    <a:bodyPr/>
                    <a:lstStyle/>
                    <a:p>
                      <a:endParaRPr lang="tr-TR"/>
                    </a:p>
                  </a:txBody>
                  <a:tcPr/>
                </a:tc>
                <a:tc vMerge="1">
                  <a:txBody>
                    <a:bodyPr/>
                    <a:lstStyle/>
                    <a:p>
                      <a:endParaRPr lang="tr-TR"/>
                    </a:p>
                  </a:txBody>
                  <a:tcPr/>
                </a:tc>
                <a:tc>
                  <a:txBody>
                    <a:bodyPr/>
                    <a:lstStyle/>
                    <a:p>
                      <a:pPr>
                        <a:lnSpc>
                          <a:spcPct val="115000"/>
                        </a:lnSpc>
                        <a:spcAft>
                          <a:spcPts val="0"/>
                        </a:spcAft>
                      </a:pPr>
                      <a:r>
                        <a:rPr lang="tr-TR" sz="1600" b="1" dirty="0">
                          <a:latin typeface="Comic Sans MS" pitchFamily="66" charset="0"/>
                          <a:ea typeface="Calibri"/>
                          <a:cs typeface="Times New Roman"/>
                        </a:rPr>
                        <a:t>EVET</a:t>
                      </a:r>
                      <a:endParaRPr lang="tr-TR" sz="2000" dirty="0">
                        <a:latin typeface="Comic Sans MS" pitchFamily="66" charset="0"/>
                        <a:ea typeface="Times New Roman"/>
                        <a:cs typeface="Times New Roman"/>
                      </a:endParaRPr>
                    </a:p>
                  </a:txBody>
                  <a:tcPr marL="42988" marR="42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a:latin typeface="Comic Sans MS" pitchFamily="66" charset="0"/>
                          <a:ea typeface="Calibri"/>
                          <a:cs typeface="Times New Roman"/>
                        </a:rPr>
                        <a:t>HAYIR</a:t>
                      </a:r>
                      <a:endParaRPr lang="tr-TR" sz="2000">
                        <a:latin typeface="Comic Sans MS" pitchFamily="66" charset="0"/>
                        <a:ea typeface="Times New Roman"/>
                        <a:cs typeface="Times New Roman"/>
                      </a:endParaRPr>
                    </a:p>
                  </a:txBody>
                  <a:tcPr marL="42988" marR="42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334168">
                <a:tc>
                  <a:txBody>
                    <a:bodyPr/>
                    <a:lstStyle/>
                    <a:p>
                      <a:pPr algn="ctr">
                        <a:lnSpc>
                          <a:spcPct val="115000"/>
                        </a:lnSpc>
                        <a:spcAft>
                          <a:spcPts val="0"/>
                        </a:spcAft>
                      </a:pPr>
                      <a:endParaRPr lang="tr-TR" sz="1600">
                        <a:solidFill>
                          <a:srgbClr val="000000"/>
                        </a:solidFill>
                        <a:latin typeface="Comic Sans MS" pitchFamily="66" charset="0"/>
                        <a:ea typeface="Times New Roman"/>
                        <a:cs typeface="Times New Roman"/>
                      </a:endParaRPr>
                    </a:p>
                  </a:txBody>
                  <a:tcPr marL="42988" marR="42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600" dirty="0">
                        <a:solidFill>
                          <a:srgbClr val="000000"/>
                        </a:solidFill>
                        <a:latin typeface="Comic Sans MS" pitchFamily="66" charset="0"/>
                        <a:ea typeface="Times New Roman"/>
                        <a:cs typeface="Times New Roman"/>
                      </a:endParaRPr>
                    </a:p>
                  </a:txBody>
                  <a:tcPr marL="42988" marR="42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600">
                        <a:solidFill>
                          <a:srgbClr val="000000"/>
                        </a:solidFill>
                        <a:latin typeface="Comic Sans MS" pitchFamily="66" charset="0"/>
                        <a:ea typeface="Times New Roman"/>
                        <a:cs typeface="Times New Roman"/>
                      </a:endParaRPr>
                    </a:p>
                  </a:txBody>
                  <a:tcPr marL="42988" marR="42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600">
                        <a:solidFill>
                          <a:srgbClr val="000000"/>
                        </a:solidFill>
                        <a:latin typeface="Comic Sans MS" pitchFamily="66" charset="0"/>
                        <a:ea typeface="Times New Roman"/>
                        <a:cs typeface="Times New Roman"/>
                      </a:endParaRPr>
                    </a:p>
                  </a:txBody>
                  <a:tcPr marL="42988" marR="42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2000">
                        <a:latin typeface="Comic Sans MS" pitchFamily="66" charset="0"/>
                        <a:ea typeface="Times New Roman"/>
                        <a:cs typeface="Times New Roman"/>
                      </a:endParaRPr>
                    </a:p>
                  </a:txBody>
                  <a:tcPr marL="42988" marR="42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363">
                <a:tc>
                  <a:txBody>
                    <a:bodyPr/>
                    <a:lstStyle/>
                    <a:p>
                      <a:pPr>
                        <a:lnSpc>
                          <a:spcPct val="115000"/>
                        </a:lnSpc>
                        <a:spcAft>
                          <a:spcPts val="0"/>
                        </a:spcAft>
                      </a:pPr>
                      <a:endParaRPr lang="tr-TR" sz="1600">
                        <a:latin typeface="Comic Sans MS" pitchFamily="66" charset="0"/>
                        <a:ea typeface="Calibri"/>
                        <a:cs typeface="Times New Roman"/>
                      </a:endParaRPr>
                    </a:p>
                  </a:txBody>
                  <a:tcPr marL="42988" marR="42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600">
                        <a:latin typeface="Comic Sans MS" pitchFamily="66" charset="0"/>
                        <a:ea typeface="Calibri"/>
                        <a:cs typeface="Times New Roman"/>
                      </a:endParaRPr>
                    </a:p>
                  </a:txBody>
                  <a:tcPr marL="42988" marR="42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600">
                        <a:latin typeface="Comic Sans MS" pitchFamily="66" charset="0"/>
                        <a:ea typeface="Calibri"/>
                        <a:cs typeface="Times New Roman"/>
                      </a:endParaRPr>
                    </a:p>
                  </a:txBody>
                  <a:tcPr marL="42988" marR="42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600">
                        <a:latin typeface="Comic Sans MS" pitchFamily="66" charset="0"/>
                        <a:ea typeface="Calibri"/>
                        <a:cs typeface="Times New Roman"/>
                      </a:endParaRPr>
                    </a:p>
                  </a:txBody>
                  <a:tcPr marL="42988" marR="42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600">
                        <a:latin typeface="Comic Sans MS" pitchFamily="66" charset="0"/>
                        <a:ea typeface="Calibri"/>
                        <a:cs typeface="Times New Roman"/>
                      </a:endParaRPr>
                    </a:p>
                  </a:txBody>
                  <a:tcPr marL="42988" marR="42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286">
                <a:tc>
                  <a:txBody>
                    <a:bodyPr/>
                    <a:lstStyle/>
                    <a:p>
                      <a:pPr>
                        <a:lnSpc>
                          <a:spcPct val="115000"/>
                        </a:lnSpc>
                        <a:spcAft>
                          <a:spcPts val="0"/>
                        </a:spcAft>
                      </a:pPr>
                      <a:endParaRPr lang="tr-TR" sz="1600">
                        <a:latin typeface="Comic Sans MS" pitchFamily="66" charset="0"/>
                        <a:ea typeface="Calibri"/>
                        <a:cs typeface="Times New Roman"/>
                      </a:endParaRPr>
                    </a:p>
                  </a:txBody>
                  <a:tcPr marL="42988" marR="42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600">
                        <a:latin typeface="Comic Sans MS" pitchFamily="66" charset="0"/>
                        <a:ea typeface="Calibri"/>
                        <a:cs typeface="Times New Roman"/>
                      </a:endParaRPr>
                    </a:p>
                  </a:txBody>
                  <a:tcPr marL="42988" marR="42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600">
                        <a:latin typeface="Comic Sans MS" pitchFamily="66" charset="0"/>
                        <a:ea typeface="Calibri"/>
                        <a:cs typeface="Times New Roman"/>
                      </a:endParaRPr>
                    </a:p>
                  </a:txBody>
                  <a:tcPr marL="42988" marR="42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600">
                        <a:latin typeface="Comic Sans MS" pitchFamily="66" charset="0"/>
                        <a:ea typeface="Calibri"/>
                        <a:cs typeface="Times New Roman"/>
                      </a:endParaRPr>
                    </a:p>
                  </a:txBody>
                  <a:tcPr marL="42988" marR="42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600" dirty="0">
                        <a:latin typeface="Comic Sans MS" pitchFamily="66" charset="0"/>
                        <a:ea typeface="Calibri"/>
                        <a:cs typeface="Times New Roman"/>
                      </a:endParaRPr>
                    </a:p>
                  </a:txBody>
                  <a:tcPr marL="42988" marR="42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7825" name="Rectangle 1"/>
          <p:cNvSpPr>
            <a:spLocks noChangeArrowheads="1"/>
          </p:cNvSpPr>
          <p:nvPr/>
        </p:nvSpPr>
        <p:spPr bwMode="auto">
          <a:xfrm>
            <a:off x="1285852" y="214290"/>
            <a:ext cx="642942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dirty="0" smtClean="0">
                <a:ln>
                  <a:noFill/>
                </a:ln>
                <a:solidFill>
                  <a:srgbClr val="C00000"/>
                </a:solidFill>
                <a:effectLst/>
                <a:latin typeface="Comic Sans MS" pitchFamily="66" charset="0"/>
                <a:ea typeface="Times New Roman" pitchFamily="18" charset="0"/>
                <a:cs typeface="Times New Roman" pitchFamily="18" charset="0"/>
              </a:rPr>
              <a:t>BESLENME DOSTU OKUL PLANI</a:t>
            </a:r>
            <a:endParaRPr kumimoji="0" lang="tr-TR" sz="2400" b="1" i="0" u="none" strike="noStrike" cap="none" normalizeH="0" baseline="0" dirty="0" smtClean="0">
              <a:ln>
                <a:noFill/>
              </a:ln>
              <a:solidFill>
                <a:srgbClr val="C00000"/>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3600" b="1" i="0" u="none" strike="noStrike" cap="none" normalizeH="0" baseline="0" dirty="0" smtClean="0">
              <a:ln>
                <a:noFill/>
              </a:ln>
              <a:solidFill>
                <a:srgbClr val="C00000"/>
              </a:solidFill>
              <a:effectLst/>
              <a:latin typeface="Comic Sans MS" pitchFamily="66"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r>
              <a:rPr lang="tr-TR" smtClean="0"/>
              <a:t>Beslenme Dostu Okullar, 22-23 Aralık 2015</a:t>
            </a:r>
            <a:endParaRPr lang="tr-TR"/>
          </a:p>
        </p:txBody>
      </p:sp>
      <p:sp>
        <p:nvSpPr>
          <p:cNvPr id="3" name="2 Slayt Numarası Yer Tutucusu"/>
          <p:cNvSpPr>
            <a:spLocks noGrp="1"/>
          </p:cNvSpPr>
          <p:nvPr>
            <p:ph type="sldNum" sz="quarter" idx="12"/>
          </p:nvPr>
        </p:nvSpPr>
        <p:spPr/>
        <p:txBody>
          <a:bodyPr/>
          <a:lstStyle/>
          <a:p>
            <a:fld id="{F3EF57F2-5B0F-4B6D-8F6C-E51259639967}" type="slidenum">
              <a:rPr lang="tr-TR" smtClean="0"/>
              <a:pPr/>
              <a:t>8</a:t>
            </a:fld>
            <a:endParaRPr lang="tr-TR"/>
          </a:p>
        </p:txBody>
      </p:sp>
      <p:graphicFrame>
        <p:nvGraphicFramePr>
          <p:cNvPr id="4" name="3 Tablo"/>
          <p:cNvGraphicFramePr>
            <a:graphicFrameLocks noGrp="1"/>
          </p:cNvGraphicFramePr>
          <p:nvPr/>
        </p:nvGraphicFramePr>
        <p:xfrm>
          <a:off x="1071538" y="857232"/>
          <a:ext cx="8072462" cy="5733288"/>
        </p:xfrm>
        <a:graphic>
          <a:graphicData uri="http://schemas.openxmlformats.org/drawingml/2006/table">
            <a:tbl>
              <a:tblPr/>
              <a:tblGrid>
                <a:gridCol w="8072462"/>
              </a:tblGrid>
              <a:tr h="329578">
                <a:tc>
                  <a:txBody>
                    <a:bodyPr/>
                    <a:lstStyle/>
                    <a:p>
                      <a:pPr algn="l">
                        <a:lnSpc>
                          <a:spcPct val="115000"/>
                        </a:lnSpc>
                        <a:spcAft>
                          <a:spcPts val="0"/>
                        </a:spcAft>
                      </a:pPr>
                      <a:r>
                        <a:rPr lang="tr-TR" sz="1800" b="1">
                          <a:latin typeface="Comic Sans MS" pitchFamily="66" charset="0"/>
                          <a:ea typeface="Calibri"/>
                          <a:cs typeface="Times New Roman"/>
                        </a:rPr>
                        <a:t>AMAÇ: </a:t>
                      </a:r>
                      <a:r>
                        <a:rPr lang="tr-TR" sz="1800">
                          <a:solidFill>
                            <a:srgbClr val="000000"/>
                          </a:solidFill>
                          <a:latin typeface="Comic Sans MS" pitchFamily="66" charset="0"/>
                          <a:ea typeface="Times New Roman"/>
                          <a:cs typeface="Times New Roman"/>
                        </a:rPr>
                        <a:t>…….. ili, ……….. okulunda Beslenme Dostu Okul Programının,………uygulamaları ile öğrencilerin ve okul çalışanlarının ………..  süre sonunda ……….....................................davranışları kazanmaları, ………………………..davranışını % ……….. arttırmak</a:t>
                      </a:r>
                      <a:r>
                        <a:rPr lang="tr-TR" sz="1800" b="1">
                          <a:solidFill>
                            <a:srgbClr val="000000"/>
                          </a:solidFill>
                          <a:latin typeface="Comic Sans MS" pitchFamily="66" charset="0"/>
                          <a:ea typeface="Times New Roman"/>
                          <a:cs typeface="Times New Roman"/>
                        </a:rPr>
                        <a:t> </a:t>
                      </a:r>
                      <a:endParaRPr lang="tr-TR" sz="2400">
                        <a:latin typeface="Comic Sans MS" pitchFamily="66" charset="0"/>
                        <a:ea typeface="Times New Roman"/>
                        <a:cs typeface="Times New Roman"/>
                      </a:endParaRPr>
                    </a:p>
                    <a:p>
                      <a:pPr algn="l">
                        <a:lnSpc>
                          <a:spcPct val="115000"/>
                        </a:lnSpc>
                        <a:spcAft>
                          <a:spcPts val="0"/>
                        </a:spcAft>
                      </a:pPr>
                      <a:r>
                        <a:rPr lang="tr-TR" sz="1800" b="1" i="1">
                          <a:solidFill>
                            <a:srgbClr val="000000"/>
                          </a:solidFill>
                          <a:latin typeface="Comic Sans MS" pitchFamily="66" charset="0"/>
                          <a:ea typeface="Times New Roman"/>
                          <a:cs typeface="Times New Roman"/>
                        </a:rPr>
                        <a:t>( Örnekler 4 değerlendirme başlığını içerecek şekilde çeşitlendirilir. )</a:t>
                      </a:r>
                      <a:endParaRPr lang="tr-TR" sz="2400">
                        <a:latin typeface="Comic Sans MS" pitchFamily="66" charset="0"/>
                        <a:ea typeface="Times New Roman"/>
                        <a:cs typeface="Times New Roman"/>
                      </a:endParaRPr>
                    </a:p>
                  </a:txBody>
                  <a:tcPr marL="42988" marR="42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7278">
                <a:tc>
                  <a:txBody>
                    <a:bodyPr/>
                    <a:lstStyle/>
                    <a:p>
                      <a:pPr algn="l">
                        <a:lnSpc>
                          <a:spcPct val="115000"/>
                        </a:lnSpc>
                        <a:spcAft>
                          <a:spcPts val="0"/>
                        </a:spcAft>
                      </a:pPr>
                      <a:r>
                        <a:rPr lang="tr-TR" sz="1800" b="1" dirty="0">
                          <a:latin typeface="Comic Sans MS" pitchFamily="66" charset="0"/>
                          <a:ea typeface="Calibri"/>
                          <a:cs typeface="Times New Roman"/>
                        </a:rPr>
                        <a:t>HEDEFLER:</a:t>
                      </a:r>
                      <a:endParaRPr lang="tr-TR" sz="2400" dirty="0">
                        <a:latin typeface="Comic Sans MS" pitchFamily="66" charset="0"/>
                        <a:ea typeface="Times New Roman"/>
                        <a:cs typeface="Times New Roman"/>
                      </a:endParaRPr>
                    </a:p>
                    <a:p>
                      <a:pPr marR="295275" algn="l">
                        <a:spcAft>
                          <a:spcPts val="0"/>
                        </a:spcAft>
                      </a:pPr>
                      <a:r>
                        <a:rPr lang="tr-TR" sz="1800" dirty="0">
                          <a:solidFill>
                            <a:srgbClr val="000000"/>
                          </a:solidFill>
                          <a:latin typeface="Comic Sans MS" pitchFamily="66" charset="0"/>
                          <a:ea typeface="Times New Roman"/>
                          <a:cs typeface="Times New Roman"/>
                        </a:rPr>
                        <a:t>…………………………. </a:t>
                      </a:r>
                      <a:r>
                        <a:rPr lang="tr-TR" sz="1800" dirty="0" err="1">
                          <a:solidFill>
                            <a:srgbClr val="000000"/>
                          </a:solidFill>
                          <a:latin typeface="Comic Sans MS" pitchFamily="66" charset="0"/>
                          <a:ea typeface="Times New Roman"/>
                          <a:cs typeface="Times New Roman"/>
                        </a:rPr>
                        <a:t>farkındalık</a:t>
                      </a:r>
                      <a:r>
                        <a:rPr lang="tr-TR" sz="1800" dirty="0">
                          <a:solidFill>
                            <a:srgbClr val="000000"/>
                          </a:solidFill>
                          <a:latin typeface="Comic Sans MS" pitchFamily="66" charset="0"/>
                          <a:ea typeface="Times New Roman"/>
                          <a:cs typeface="Times New Roman"/>
                        </a:rPr>
                        <a:t> kazandırmak, </a:t>
                      </a:r>
                      <a:endParaRPr lang="tr-TR" sz="2400" dirty="0">
                        <a:latin typeface="Comic Sans MS" pitchFamily="66" charset="0"/>
                        <a:ea typeface="Times New Roman"/>
                        <a:cs typeface="Times New Roman"/>
                      </a:endParaRPr>
                    </a:p>
                    <a:p>
                      <a:pPr marR="295275" algn="l">
                        <a:spcAft>
                          <a:spcPts val="0"/>
                        </a:spcAft>
                      </a:pPr>
                      <a:r>
                        <a:rPr lang="tr-TR" sz="1800" dirty="0">
                          <a:solidFill>
                            <a:srgbClr val="000000"/>
                          </a:solidFill>
                          <a:latin typeface="Comic Sans MS" pitchFamily="66" charset="0"/>
                          <a:ea typeface="Times New Roman"/>
                          <a:cs typeface="Times New Roman"/>
                        </a:rPr>
                        <a:t>…………………………. karşılaştırmak,</a:t>
                      </a:r>
                      <a:endParaRPr lang="tr-TR" sz="2400" dirty="0">
                        <a:latin typeface="Comic Sans MS" pitchFamily="66" charset="0"/>
                        <a:ea typeface="Times New Roman"/>
                        <a:cs typeface="Times New Roman"/>
                      </a:endParaRPr>
                    </a:p>
                    <a:p>
                      <a:pPr marR="295275" algn="l">
                        <a:spcAft>
                          <a:spcPts val="0"/>
                        </a:spcAft>
                      </a:pPr>
                      <a:r>
                        <a:rPr lang="tr-TR" sz="1800" dirty="0">
                          <a:solidFill>
                            <a:srgbClr val="000000"/>
                          </a:solidFill>
                          <a:latin typeface="Comic Sans MS" pitchFamily="66" charset="0"/>
                          <a:ea typeface="Times New Roman"/>
                          <a:cs typeface="Times New Roman"/>
                        </a:rPr>
                        <a:t>…………………………. farklarını saptamak,</a:t>
                      </a:r>
                      <a:endParaRPr lang="tr-TR" sz="2400" dirty="0">
                        <a:latin typeface="Comic Sans MS" pitchFamily="66" charset="0"/>
                        <a:ea typeface="Times New Roman"/>
                        <a:cs typeface="Times New Roman"/>
                      </a:endParaRPr>
                    </a:p>
                    <a:p>
                      <a:pPr marR="295275" algn="l">
                        <a:spcAft>
                          <a:spcPts val="0"/>
                        </a:spcAft>
                      </a:pPr>
                      <a:r>
                        <a:rPr lang="tr-TR" sz="1800" dirty="0">
                          <a:solidFill>
                            <a:srgbClr val="000000"/>
                          </a:solidFill>
                          <a:latin typeface="Comic Sans MS" pitchFamily="66" charset="0"/>
                          <a:ea typeface="Times New Roman"/>
                          <a:cs typeface="Times New Roman"/>
                        </a:rPr>
                        <a:t>…………………………. davranışı oluşturmak, </a:t>
                      </a:r>
                      <a:endParaRPr lang="tr-TR" sz="2400" dirty="0">
                        <a:latin typeface="Comic Sans MS" pitchFamily="66" charset="0"/>
                        <a:ea typeface="Times New Roman"/>
                        <a:cs typeface="Times New Roman"/>
                      </a:endParaRPr>
                    </a:p>
                    <a:p>
                      <a:pPr marR="295275" algn="l">
                        <a:spcAft>
                          <a:spcPts val="0"/>
                        </a:spcAft>
                      </a:pPr>
                      <a:r>
                        <a:rPr lang="tr-TR" sz="1800" dirty="0">
                          <a:solidFill>
                            <a:srgbClr val="000000"/>
                          </a:solidFill>
                          <a:latin typeface="Comic Sans MS" pitchFamily="66" charset="0"/>
                          <a:ea typeface="Times New Roman"/>
                          <a:cs typeface="Times New Roman"/>
                        </a:rPr>
                        <a:t>…………………………. katmak,</a:t>
                      </a:r>
                      <a:endParaRPr lang="tr-TR" sz="2400" dirty="0">
                        <a:latin typeface="Comic Sans MS" pitchFamily="66" charset="0"/>
                        <a:ea typeface="Times New Roman"/>
                        <a:cs typeface="Times New Roman"/>
                      </a:endParaRPr>
                    </a:p>
                    <a:p>
                      <a:pPr marR="295275" algn="l">
                        <a:spcAft>
                          <a:spcPts val="0"/>
                        </a:spcAft>
                      </a:pPr>
                      <a:r>
                        <a:rPr lang="tr-TR" sz="1800" dirty="0">
                          <a:solidFill>
                            <a:srgbClr val="000000"/>
                          </a:solidFill>
                          <a:latin typeface="Comic Sans MS" pitchFamily="66" charset="0"/>
                          <a:ea typeface="Times New Roman"/>
                          <a:cs typeface="Times New Roman"/>
                        </a:rPr>
                        <a:t>…………………………. katılmak,</a:t>
                      </a:r>
                      <a:endParaRPr lang="tr-TR" sz="2400" dirty="0">
                        <a:latin typeface="Comic Sans MS" pitchFamily="66" charset="0"/>
                        <a:ea typeface="Times New Roman"/>
                        <a:cs typeface="Times New Roman"/>
                      </a:endParaRPr>
                    </a:p>
                    <a:p>
                      <a:pPr marR="295275" algn="l">
                        <a:spcAft>
                          <a:spcPts val="0"/>
                        </a:spcAft>
                      </a:pPr>
                      <a:r>
                        <a:rPr lang="tr-TR" sz="1800" dirty="0">
                          <a:solidFill>
                            <a:srgbClr val="000000"/>
                          </a:solidFill>
                          <a:latin typeface="Comic Sans MS" pitchFamily="66" charset="0"/>
                          <a:ea typeface="Times New Roman"/>
                          <a:cs typeface="Times New Roman"/>
                        </a:rPr>
                        <a:t>…………………………. %...... oranında azaltmak,</a:t>
                      </a:r>
                      <a:endParaRPr lang="tr-TR" sz="2400" dirty="0">
                        <a:latin typeface="Comic Sans MS" pitchFamily="66" charset="0"/>
                        <a:ea typeface="Times New Roman"/>
                        <a:cs typeface="Times New Roman"/>
                      </a:endParaRPr>
                    </a:p>
                    <a:p>
                      <a:pPr marR="295275" algn="l">
                        <a:spcAft>
                          <a:spcPts val="0"/>
                        </a:spcAft>
                      </a:pPr>
                      <a:r>
                        <a:rPr lang="tr-TR" sz="1800" dirty="0">
                          <a:solidFill>
                            <a:srgbClr val="000000"/>
                          </a:solidFill>
                          <a:latin typeface="Comic Sans MS" pitchFamily="66" charset="0"/>
                          <a:ea typeface="Times New Roman"/>
                          <a:cs typeface="Times New Roman"/>
                        </a:rPr>
                        <a:t>…………………………. yapmak</a:t>
                      </a:r>
                      <a:endParaRPr lang="tr-TR" sz="2400" dirty="0">
                        <a:latin typeface="Comic Sans MS" pitchFamily="66" charset="0"/>
                        <a:ea typeface="Times New Roman"/>
                        <a:cs typeface="Times New Roman"/>
                      </a:endParaRPr>
                    </a:p>
                    <a:p>
                      <a:pPr marR="295275" algn="l">
                        <a:spcAft>
                          <a:spcPts val="0"/>
                        </a:spcAft>
                      </a:pPr>
                      <a:r>
                        <a:rPr lang="tr-TR" sz="1800" dirty="0">
                          <a:solidFill>
                            <a:srgbClr val="000000"/>
                          </a:solidFill>
                          <a:latin typeface="Comic Sans MS" pitchFamily="66" charset="0"/>
                          <a:ea typeface="Times New Roman"/>
                          <a:cs typeface="Times New Roman"/>
                        </a:rPr>
                        <a:t>…………………………. örnek olmak</a:t>
                      </a:r>
                      <a:endParaRPr lang="tr-TR" sz="2400" dirty="0">
                        <a:latin typeface="Comic Sans MS" pitchFamily="66" charset="0"/>
                        <a:ea typeface="Times New Roman"/>
                        <a:cs typeface="Times New Roman"/>
                      </a:endParaRPr>
                    </a:p>
                    <a:p>
                      <a:pPr marR="295275" algn="l">
                        <a:spcAft>
                          <a:spcPts val="0"/>
                        </a:spcAft>
                      </a:pPr>
                      <a:r>
                        <a:rPr lang="tr-TR" sz="1800" dirty="0">
                          <a:solidFill>
                            <a:srgbClr val="000000"/>
                          </a:solidFill>
                          <a:latin typeface="Comic Sans MS" pitchFamily="66" charset="0"/>
                          <a:ea typeface="Times New Roman"/>
                          <a:cs typeface="Times New Roman"/>
                        </a:rPr>
                        <a:t>…………………………. seçmek,</a:t>
                      </a:r>
                      <a:endParaRPr lang="tr-TR" sz="2400" dirty="0">
                        <a:latin typeface="Comic Sans MS" pitchFamily="66" charset="0"/>
                        <a:ea typeface="Times New Roman"/>
                        <a:cs typeface="Times New Roman"/>
                      </a:endParaRPr>
                    </a:p>
                    <a:p>
                      <a:pPr marR="295275" algn="l">
                        <a:spcAft>
                          <a:spcPts val="0"/>
                        </a:spcAft>
                      </a:pPr>
                      <a:r>
                        <a:rPr lang="tr-TR" sz="1800" dirty="0">
                          <a:solidFill>
                            <a:srgbClr val="000000"/>
                          </a:solidFill>
                          <a:latin typeface="Comic Sans MS" pitchFamily="66" charset="0"/>
                          <a:ea typeface="Times New Roman"/>
                          <a:cs typeface="Times New Roman"/>
                        </a:rPr>
                        <a:t>…………………………. uygulamak,</a:t>
                      </a:r>
                      <a:endParaRPr lang="tr-TR" sz="2400" dirty="0">
                        <a:latin typeface="Comic Sans MS" pitchFamily="66" charset="0"/>
                        <a:ea typeface="Times New Roman"/>
                        <a:cs typeface="Times New Roman"/>
                      </a:endParaRPr>
                    </a:p>
                    <a:p>
                      <a:pPr marR="295275" algn="l">
                        <a:spcAft>
                          <a:spcPts val="0"/>
                        </a:spcAft>
                      </a:pPr>
                      <a:r>
                        <a:rPr lang="tr-TR" sz="1800" dirty="0">
                          <a:solidFill>
                            <a:srgbClr val="000000"/>
                          </a:solidFill>
                          <a:latin typeface="Comic Sans MS" pitchFamily="66" charset="0"/>
                          <a:ea typeface="Times New Roman"/>
                          <a:cs typeface="Times New Roman"/>
                        </a:rPr>
                        <a:t>…………………………. kullanmak,</a:t>
                      </a:r>
                      <a:endParaRPr lang="tr-TR" sz="2400" dirty="0">
                        <a:latin typeface="Comic Sans MS" pitchFamily="66" charset="0"/>
                        <a:ea typeface="Times New Roman"/>
                        <a:cs typeface="Times New Roman"/>
                      </a:endParaRPr>
                    </a:p>
                    <a:p>
                      <a:pPr marR="295275" algn="l">
                        <a:spcAft>
                          <a:spcPts val="0"/>
                        </a:spcAft>
                      </a:pPr>
                      <a:r>
                        <a:rPr lang="tr-TR" sz="1800" dirty="0">
                          <a:solidFill>
                            <a:srgbClr val="000000"/>
                          </a:solidFill>
                          <a:latin typeface="Comic Sans MS" pitchFamily="66" charset="0"/>
                          <a:ea typeface="Times New Roman"/>
                          <a:cs typeface="Times New Roman"/>
                        </a:rPr>
                        <a:t>…………………………. desteklemek,</a:t>
                      </a:r>
                      <a:endParaRPr lang="tr-TR" sz="2400" dirty="0">
                        <a:latin typeface="Comic Sans MS" pitchFamily="66" charset="0"/>
                        <a:ea typeface="Times New Roman"/>
                        <a:cs typeface="Times New Roman"/>
                      </a:endParaRPr>
                    </a:p>
                    <a:p>
                      <a:pPr marR="295275" algn="l">
                        <a:spcAft>
                          <a:spcPts val="0"/>
                        </a:spcAft>
                      </a:pPr>
                      <a:r>
                        <a:rPr lang="tr-TR" sz="1800" dirty="0">
                          <a:solidFill>
                            <a:srgbClr val="000000"/>
                          </a:solidFill>
                          <a:latin typeface="Comic Sans MS" pitchFamily="66" charset="0"/>
                          <a:ea typeface="Times New Roman"/>
                          <a:cs typeface="Times New Roman"/>
                        </a:rPr>
                        <a:t>…………………………. düzenlemek</a:t>
                      </a:r>
                      <a:endParaRPr lang="tr-TR" sz="2400" dirty="0">
                        <a:latin typeface="Comic Sans MS" pitchFamily="66" charset="0"/>
                        <a:ea typeface="Times New Roman"/>
                        <a:cs typeface="Times New Roman"/>
                      </a:endParaRPr>
                    </a:p>
                  </a:txBody>
                  <a:tcPr marL="42988" marR="42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1921" name="Rectangle 1"/>
          <p:cNvSpPr>
            <a:spLocks noChangeArrowheads="1"/>
          </p:cNvSpPr>
          <p:nvPr/>
        </p:nvSpPr>
        <p:spPr bwMode="auto">
          <a:xfrm>
            <a:off x="940240" y="129581"/>
            <a:ext cx="8132354"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3200" b="1" i="0" u="none" strike="noStrike" cap="none" normalizeH="0" baseline="0" dirty="0" smtClean="0">
                <a:ln>
                  <a:noFill/>
                </a:ln>
                <a:solidFill>
                  <a:srgbClr val="C00000"/>
                </a:solidFill>
                <a:effectLst/>
                <a:latin typeface="Comic Sans MS" pitchFamily="66" charset="0"/>
                <a:ea typeface="Calibri" pitchFamily="34" charset="0"/>
                <a:cs typeface="Times New Roman" pitchFamily="18" charset="0"/>
              </a:rPr>
              <a:t>Örnek Beslenme Dostu Okul Planı Formu</a:t>
            </a:r>
            <a:endParaRPr kumimoji="0" lang="tr-TR" sz="3200" b="1" i="0" u="none" strike="noStrike" cap="none" normalizeH="0" baseline="0" dirty="0" smtClean="0">
              <a:ln>
                <a:noFill/>
              </a:ln>
              <a:solidFill>
                <a:srgbClr val="C00000"/>
              </a:solidFill>
              <a:effectLst/>
              <a:latin typeface="Comic Sans MS" pitchFamily="66"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r>
              <a:rPr lang="tr-TR" smtClean="0"/>
              <a:t>Beslenme Dostu Okullar, 22-23 Aralık 2015</a:t>
            </a:r>
            <a:endParaRPr lang="tr-TR"/>
          </a:p>
        </p:txBody>
      </p:sp>
      <p:sp>
        <p:nvSpPr>
          <p:cNvPr id="3" name="2 Slayt Numarası Yer Tutucusu"/>
          <p:cNvSpPr>
            <a:spLocks noGrp="1"/>
          </p:cNvSpPr>
          <p:nvPr>
            <p:ph type="sldNum" sz="quarter" idx="12"/>
          </p:nvPr>
        </p:nvSpPr>
        <p:spPr/>
        <p:txBody>
          <a:bodyPr/>
          <a:lstStyle/>
          <a:p>
            <a:fld id="{F3EF57F2-5B0F-4B6D-8F6C-E51259639967}" type="slidenum">
              <a:rPr lang="tr-TR" smtClean="0"/>
              <a:pPr/>
              <a:t>9</a:t>
            </a:fld>
            <a:endParaRPr lang="tr-TR"/>
          </a:p>
        </p:txBody>
      </p:sp>
      <p:graphicFrame>
        <p:nvGraphicFramePr>
          <p:cNvPr id="4" name="3 Tablo"/>
          <p:cNvGraphicFramePr>
            <a:graphicFrameLocks noGrp="1"/>
          </p:cNvGraphicFramePr>
          <p:nvPr/>
        </p:nvGraphicFramePr>
        <p:xfrm>
          <a:off x="1071538" y="857232"/>
          <a:ext cx="8072462" cy="5051127"/>
        </p:xfrm>
        <a:graphic>
          <a:graphicData uri="http://schemas.openxmlformats.org/drawingml/2006/table">
            <a:tbl>
              <a:tblPr/>
              <a:tblGrid>
                <a:gridCol w="2571768"/>
                <a:gridCol w="1571636"/>
                <a:gridCol w="857256"/>
                <a:gridCol w="818684"/>
                <a:gridCol w="2253118"/>
              </a:tblGrid>
              <a:tr h="145285">
                <a:tc gridSpan="5">
                  <a:txBody>
                    <a:bodyPr/>
                    <a:lstStyle/>
                    <a:p>
                      <a:pPr>
                        <a:lnSpc>
                          <a:spcPct val="115000"/>
                        </a:lnSpc>
                        <a:spcAft>
                          <a:spcPts val="0"/>
                        </a:spcAft>
                      </a:pPr>
                      <a:r>
                        <a:rPr lang="tr-TR" sz="1600" b="1" dirty="0">
                          <a:latin typeface="Comic Sans MS" pitchFamily="66" charset="0"/>
                          <a:ea typeface="Calibri"/>
                          <a:cs typeface="Times New Roman"/>
                        </a:rPr>
                        <a:t>ETKİNLİKLER ve İZLEME-DEĞERLENDİRME</a:t>
                      </a:r>
                      <a:endParaRPr lang="tr-TR" sz="2000" dirty="0">
                        <a:latin typeface="Comic Sans MS" pitchFamily="66" charset="0"/>
                        <a:ea typeface="Times New Roman"/>
                        <a:cs typeface="Times New Roman"/>
                      </a:endParaRPr>
                    </a:p>
                  </a:txBody>
                  <a:tcPr marL="42988" marR="4298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95494">
                <a:tc rowSpan="2">
                  <a:txBody>
                    <a:bodyPr/>
                    <a:lstStyle/>
                    <a:p>
                      <a:pPr algn="ctr">
                        <a:lnSpc>
                          <a:spcPct val="115000"/>
                        </a:lnSpc>
                        <a:spcAft>
                          <a:spcPts val="1000"/>
                        </a:spcAft>
                      </a:pPr>
                      <a:r>
                        <a:rPr lang="tr-TR" sz="1600" b="1" dirty="0">
                          <a:latin typeface="Comic Sans MS" pitchFamily="66" charset="0"/>
                          <a:ea typeface="Calibri"/>
                        </a:rPr>
                        <a:t>ETKİNLİKLER</a:t>
                      </a:r>
                      <a:endParaRPr lang="tr-TR" sz="1600" dirty="0">
                        <a:latin typeface="Comic Sans MS" pitchFamily="66" charset="0"/>
                      </a:endParaRPr>
                    </a:p>
                  </a:txBody>
                  <a:tcPr marL="42988" marR="42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tr-TR" sz="1600" b="1" dirty="0">
                          <a:latin typeface="Comic Sans MS" pitchFamily="66" charset="0"/>
                          <a:ea typeface="Calibri"/>
                          <a:cs typeface="Times New Roman"/>
                        </a:rPr>
                        <a:t>UYGULAMA ZAMANI</a:t>
                      </a:r>
                      <a:endParaRPr lang="tr-TR" sz="2000" dirty="0">
                        <a:latin typeface="Comic Sans MS" pitchFamily="66" charset="0"/>
                        <a:ea typeface="Times New Roman"/>
                        <a:cs typeface="Times New Roman"/>
                      </a:endParaRPr>
                    </a:p>
                  </a:txBody>
                  <a:tcPr marL="42988" marR="42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tr-TR" sz="1600" b="1">
                          <a:latin typeface="Comic Sans MS" pitchFamily="66" charset="0"/>
                          <a:ea typeface="Calibri"/>
                          <a:cs typeface="Times New Roman"/>
                        </a:rPr>
                        <a:t>AÇIK HEDEF UYGULANDI MI?</a:t>
                      </a:r>
                      <a:endParaRPr lang="tr-TR" sz="2000">
                        <a:latin typeface="Comic Sans MS" pitchFamily="66" charset="0"/>
                        <a:ea typeface="Times New Roman"/>
                        <a:cs typeface="Times New Roman"/>
                      </a:endParaRPr>
                    </a:p>
                  </a:txBody>
                  <a:tcPr marL="42988" marR="42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rowSpan="2">
                  <a:txBody>
                    <a:bodyPr/>
                    <a:lstStyle/>
                    <a:p>
                      <a:pPr algn="ctr">
                        <a:lnSpc>
                          <a:spcPct val="115000"/>
                        </a:lnSpc>
                        <a:spcAft>
                          <a:spcPts val="0"/>
                        </a:spcAft>
                      </a:pPr>
                      <a:r>
                        <a:rPr lang="tr-TR" sz="1600" b="1">
                          <a:latin typeface="Comic Sans MS" pitchFamily="66" charset="0"/>
                          <a:ea typeface="Calibri"/>
                          <a:cs typeface="Times New Roman"/>
                        </a:rPr>
                        <a:t>İZLEME-DEĞERLENDİRME</a:t>
                      </a:r>
                      <a:endParaRPr lang="tr-TR" sz="2000">
                        <a:latin typeface="Comic Sans MS" pitchFamily="66" charset="0"/>
                        <a:ea typeface="Times New Roman"/>
                        <a:cs typeface="Times New Roman"/>
                      </a:endParaRPr>
                    </a:p>
                  </a:txBody>
                  <a:tcPr marL="42988" marR="42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367">
                <a:tc vMerge="1">
                  <a:txBody>
                    <a:bodyPr/>
                    <a:lstStyle/>
                    <a:p>
                      <a:endParaRPr lang="tr-TR"/>
                    </a:p>
                  </a:txBody>
                  <a:tcPr/>
                </a:tc>
                <a:tc vMerge="1">
                  <a:txBody>
                    <a:bodyPr/>
                    <a:lstStyle/>
                    <a:p>
                      <a:endParaRPr lang="tr-TR"/>
                    </a:p>
                  </a:txBody>
                  <a:tcPr/>
                </a:tc>
                <a:tc>
                  <a:txBody>
                    <a:bodyPr/>
                    <a:lstStyle/>
                    <a:p>
                      <a:pPr>
                        <a:lnSpc>
                          <a:spcPct val="115000"/>
                        </a:lnSpc>
                        <a:spcAft>
                          <a:spcPts val="0"/>
                        </a:spcAft>
                      </a:pPr>
                      <a:r>
                        <a:rPr lang="tr-TR" sz="1600" b="1">
                          <a:latin typeface="Comic Sans MS" pitchFamily="66" charset="0"/>
                          <a:ea typeface="Calibri"/>
                          <a:cs typeface="Times New Roman"/>
                        </a:rPr>
                        <a:t>EVET</a:t>
                      </a:r>
                      <a:endParaRPr lang="tr-TR" sz="2000">
                        <a:latin typeface="Comic Sans MS" pitchFamily="66" charset="0"/>
                        <a:ea typeface="Times New Roman"/>
                        <a:cs typeface="Times New Roman"/>
                      </a:endParaRPr>
                    </a:p>
                  </a:txBody>
                  <a:tcPr marL="42988" marR="42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a:latin typeface="Comic Sans MS" pitchFamily="66" charset="0"/>
                          <a:ea typeface="Calibri"/>
                          <a:cs typeface="Times New Roman"/>
                        </a:rPr>
                        <a:t>HAYIR</a:t>
                      </a:r>
                      <a:endParaRPr lang="tr-TR" sz="2000">
                        <a:latin typeface="Comic Sans MS" pitchFamily="66" charset="0"/>
                        <a:ea typeface="Times New Roman"/>
                        <a:cs typeface="Times New Roman"/>
                      </a:endParaRPr>
                    </a:p>
                  </a:txBody>
                  <a:tcPr marL="42988" marR="42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494367">
                <a:tc>
                  <a:txBody>
                    <a:bodyPr/>
                    <a:lstStyle/>
                    <a:p>
                      <a:pPr algn="l">
                        <a:lnSpc>
                          <a:spcPct val="115000"/>
                        </a:lnSpc>
                        <a:spcAft>
                          <a:spcPts val="0"/>
                        </a:spcAft>
                      </a:pPr>
                      <a:r>
                        <a:rPr lang="tr-TR" sz="2800" dirty="0">
                          <a:solidFill>
                            <a:srgbClr val="000000"/>
                          </a:solidFill>
                          <a:latin typeface="Comic Sans MS" pitchFamily="66" charset="0"/>
                          <a:ea typeface="Times New Roman"/>
                          <a:cs typeface="Times New Roman"/>
                        </a:rPr>
                        <a:t>Öğrenci, okul çalışanları ve ailelerin katılımı ile gerçekleştirilecek piknik organizasyonu.</a:t>
                      </a:r>
                      <a:endParaRPr lang="tr-TR" sz="3600" dirty="0">
                        <a:latin typeface="Comic Sans MS" pitchFamily="66" charset="0"/>
                        <a:ea typeface="Times New Roman"/>
                        <a:cs typeface="Times New Roman"/>
                      </a:endParaRPr>
                    </a:p>
                  </a:txBody>
                  <a:tcPr marL="42988" marR="42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2800" dirty="0">
                          <a:solidFill>
                            <a:srgbClr val="000000"/>
                          </a:solidFill>
                          <a:latin typeface="Comic Sans MS" pitchFamily="66" charset="0"/>
                          <a:ea typeface="Times New Roman"/>
                          <a:cs typeface="Times New Roman"/>
                        </a:rPr>
                        <a:t>Mayıs 2017</a:t>
                      </a:r>
                      <a:endParaRPr lang="tr-TR" sz="3600" dirty="0">
                        <a:latin typeface="Comic Sans MS" pitchFamily="66" charset="0"/>
                        <a:ea typeface="Times New Roman"/>
                        <a:cs typeface="Times New Roman"/>
                      </a:endParaRPr>
                    </a:p>
                  </a:txBody>
                  <a:tcPr marL="42988" marR="42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tr-TR" sz="2800" b="1" i="1" dirty="0" smtClean="0">
                          <a:solidFill>
                            <a:srgbClr val="000000"/>
                          </a:solidFill>
                          <a:latin typeface="Comic Sans MS" pitchFamily="66" charset="0"/>
                          <a:ea typeface="Times New Roman"/>
                          <a:cs typeface="Times New Roman"/>
                        </a:rPr>
                        <a:t>Etkinliğin </a:t>
                      </a:r>
                      <a:r>
                        <a:rPr lang="tr-TR" sz="2800" b="1" i="1" dirty="0">
                          <a:solidFill>
                            <a:srgbClr val="000000"/>
                          </a:solidFill>
                          <a:latin typeface="Comic Sans MS" pitchFamily="66" charset="0"/>
                          <a:ea typeface="Times New Roman"/>
                          <a:cs typeface="Times New Roman"/>
                        </a:rPr>
                        <a:t>uygulanıp uygulanmadığı belirtilir. </a:t>
                      </a:r>
                      <a:endParaRPr lang="tr-TR" sz="3600" dirty="0">
                        <a:latin typeface="Comic Sans MS" pitchFamily="66" charset="0"/>
                        <a:ea typeface="Times New Roman"/>
                        <a:cs typeface="Times New Roman"/>
                      </a:endParaRPr>
                    </a:p>
                  </a:txBody>
                  <a:tcPr marL="42988" marR="42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a:lnSpc>
                          <a:spcPct val="115000"/>
                        </a:lnSpc>
                        <a:spcAft>
                          <a:spcPts val="0"/>
                        </a:spcAft>
                      </a:pPr>
                      <a:r>
                        <a:rPr lang="tr-TR" sz="2800" b="1" i="1" dirty="0">
                          <a:solidFill>
                            <a:srgbClr val="000000"/>
                          </a:solidFill>
                          <a:latin typeface="Comic Sans MS" pitchFamily="66" charset="0"/>
                          <a:ea typeface="Times New Roman"/>
                          <a:cs typeface="Times New Roman"/>
                        </a:rPr>
                        <a:t>( Hedef ile ilgili sürece dair izleme ve değerlendirmeler belirtilir. )</a:t>
                      </a:r>
                      <a:endParaRPr lang="tr-TR" sz="3600" dirty="0">
                        <a:latin typeface="Comic Sans MS" pitchFamily="66" charset="0"/>
                        <a:ea typeface="Times New Roman"/>
                        <a:cs typeface="Times New Roman"/>
                      </a:endParaRPr>
                    </a:p>
                  </a:txBody>
                  <a:tcPr marL="42988" marR="42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1921" name="Rectangle 1"/>
          <p:cNvSpPr>
            <a:spLocks noChangeArrowheads="1"/>
          </p:cNvSpPr>
          <p:nvPr/>
        </p:nvSpPr>
        <p:spPr bwMode="auto">
          <a:xfrm>
            <a:off x="940240" y="129581"/>
            <a:ext cx="8132354"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3200" b="1" i="0" u="none" strike="noStrike" cap="none" normalizeH="0" baseline="0" dirty="0" smtClean="0">
                <a:ln>
                  <a:noFill/>
                </a:ln>
                <a:solidFill>
                  <a:srgbClr val="C00000"/>
                </a:solidFill>
                <a:effectLst/>
                <a:latin typeface="Comic Sans MS" pitchFamily="66" charset="0"/>
                <a:ea typeface="Calibri" pitchFamily="34" charset="0"/>
                <a:cs typeface="Times New Roman" pitchFamily="18" charset="0"/>
              </a:rPr>
              <a:t>Örnek Beslenme Dostu Okul Planı Formu</a:t>
            </a:r>
            <a:endParaRPr kumimoji="0" lang="tr-TR" sz="3200" b="1" i="0" u="none" strike="noStrike" cap="none" normalizeH="0" baseline="0" dirty="0" smtClean="0">
              <a:ln>
                <a:noFill/>
              </a:ln>
              <a:solidFill>
                <a:srgbClr val="C00000"/>
              </a:solidFill>
              <a:effectLst/>
              <a:latin typeface="Comic Sans MS" pitchFamily="66" charset="0"/>
              <a:cs typeface="Arial" pitchFamily="34" charset="0"/>
            </a:endParaRP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TotalTime>
  <Words>2273</Words>
  <Application>Microsoft Office PowerPoint</Application>
  <PresentationFormat>Ekran Gösterisi (4:3)</PresentationFormat>
  <Paragraphs>287</Paragraphs>
  <Slides>41</Slides>
  <Notes>1</Notes>
  <HiddenSlides>0</HiddenSlides>
  <MMClips>0</MMClips>
  <ScaleCrop>false</ScaleCrop>
  <HeadingPairs>
    <vt:vector size="4" baseType="variant">
      <vt:variant>
        <vt:lpstr>Tema</vt:lpstr>
      </vt:variant>
      <vt:variant>
        <vt:i4>1</vt:i4>
      </vt:variant>
      <vt:variant>
        <vt:lpstr>Slayt Başlıkları</vt:lpstr>
      </vt:variant>
      <vt:variant>
        <vt:i4>41</vt:i4>
      </vt:variant>
    </vt:vector>
  </HeadingPairs>
  <TitlesOfParts>
    <vt:vector size="42" baseType="lpstr">
      <vt:lpstr>Ofis Teması</vt:lpstr>
      <vt:lpstr>BESLENME DOSTU OKULLAR PROGRAMI</vt:lpstr>
      <vt:lpstr>GENEL KURALLAR</vt:lpstr>
      <vt:lpstr>Slayt 3</vt:lpstr>
      <vt:lpstr>BAŞVURU DOSYASI</vt:lpstr>
      <vt:lpstr>Beslenme ve Hareketli Yaşam Ekibi; </vt:lpstr>
      <vt:lpstr>BAŞVURU DOSYASI</vt:lpstr>
      <vt:lpstr>Slayt 7</vt:lpstr>
      <vt:lpstr>Slayt 8</vt:lpstr>
      <vt:lpstr>Slayt 9</vt:lpstr>
      <vt:lpstr>BAŞVURU DOSYASI</vt:lpstr>
      <vt:lpstr>Plan kapsamında gerçekleştirilen etkinliklere ait belgeler</vt:lpstr>
      <vt:lpstr>GENEL KURALLAR</vt:lpstr>
      <vt:lpstr>GENEL KURALLAR</vt:lpstr>
      <vt:lpstr>BESLENME DOSTU OKUL PROGRAMI İŞ AKIŞI</vt:lpstr>
      <vt:lpstr>BESLENME DOSTU OKUL PROGRAMI İŞ AKIŞI</vt:lpstr>
      <vt:lpstr>BESLENME DOSTU OKUL PROGRAMI İŞ AKIŞI</vt:lpstr>
      <vt:lpstr>BESLENME DOSTU OKUL PROGRAMI İŞ AKIŞI</vt:lpstr>
      <vt:lpstr>BESLENME DOSTU OKUL PROGRAMI İŞ AKIŞI</vt:lpstr>
      <vt:lpstr>BESLENME DOSTU OKUL PROGRAMI İŞ AKIŞI</vt:lpstr>
      <vt:lpstr>Slayt 20</vt:lpstr>
      <vt:lpstr>Slayt 21</vt:lpstr>
      <vt:lpstr>EK-2: BESLENME DOSTU OKUL DEĞERLENDİRME FORMU</vt:lpstr>
      <vt:lpstr>DEĞERLENDİRME FORMU  ANA BAŞLIKLARI</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BESLENME DOSTU OKULLAR PROGRAMI</dc:title>
  <dc:creator>şule</dc:creator>
  <cp:lastModifiedBy>şule</cp:lastModifiedBy>
  <cp:revision>23</cp:revision>
  <dcterms:created xsi:type="dcterms:W3CDTF">2016-03-07T07:25:53Z</dcterms:created>
  <dcterms:modified xsi:type="dcterms:W3CDTF">2016-03-08T06:20:01Z</dcterms:modified>
</cp:coreProperties>
</file>