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824" y="-3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21.12.2015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21.12.2015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21.12.2015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21.12.2015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21.12.2015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21.12.2015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21.12.2015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21.12.2015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mailto:kurslar@meb.gov.tr" TargetMode="External"/><Relationship Id="rId2" Type="http://schemas.openxmlformats.org/officeDocument/2006/relationships/hyperlink" Target="http://odsgm.meb.gov.t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8596" y="928670"/>
            <a:ext cx="8072494" cy="2857520"/>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tr-TR" dirty="0" smtClean="0"/>
              <a:t/>
            </a:r>
            <a:br>
              <a:rPr lang="tr-TR" dirty="0" smtClean="0"/>
            </a:br>
            <a:r>
              <a:rPr lang="tr-TR" sz="3100" dirty="0" smtClean="0"/>
              <a:t> </a:t>
            </a:r>
            <a:r>
              <a:rPr lang="tr-TR" sz="3100" b="1" dirty="0" smtClean="0"/>
              <a:t>T.C. </a:t>
            </a:r>
            <a:br>
              <a:rPr lang="tr-TR" sz="3100" b="1" dirty="0" smtClean="0"/>
            </a:br>
            <a:r>
              <a:rPr lang="tr-TR" sz="3100" b="1" dirty="0" smtClean="0"/>
              <a:t>MİLLÎ EĞİTİM BAKANLIĞI </a:t>
            </a:r>
            <a:br>
              <a:rPr lang="tr-TR" sz="3100" b="1" dirty="0" smtClean="0"/>
            </a:br>
            <a:r>
              <a:rPr lang="tr-TR" sz="3100" b="1" dirty="0" smtClean="0"/>
              <a:t>ÖLÇME, DEĞERLENDİRME VE SINAV HİZMETLERİ </a:t>
            </a:r>
            <a:br>
              <a:rPr lang="tr-TR" sz="3100" b="1" dirty="0" smtClean="0"/>
            </a:br>
            <a:r>
              <a:rPr lang="tr-TR" sz="3100" b="1" dirty="0" smtClean="0"/>
              <a:t>GENEL MÜDÜRLÜĞÜ </a:t>
            </a:r>
            <a:br>
              <a:rPr lang="tr-TR" sz="3100" b="1" dirty="0" smtClean="0"/>
            </a:br>
            <a:r>
              <a:rPr lang="tr-TR" sz="3100" b="1" dirty="0" smtClean="0"/>
              <a:t/>
            </a:r>
            <a:br>
              <a:rPr lang="tr-TR" sz="3100" b="1" dirty="0" smtClean="0"/>
            </a:br>
            <a:endParaRPr lang="tr-TR" sz="3100" dirty="0"/>
          </a:p>
        </p:txBody>
      </p:sp>
      <p:sp>
        <p:nvSpPr>
          <p:cNvPr id="3" name="2 Alt Başlık"/>
          <p:cNvSpPr>
            <a:spLocks noGrp="1"/>
          </p:cNvSpPr>
          <p:nvPr>
            <p:ph type="subTitle" idx="1"/>
          </p:nvPr>
        </p:nvSpPr>
        <p:spPr>
          <a:xfrm>
            <a:off x="428596" y="4429132"/>
            <a:ext cx="8072494" cy="1285884"/>
          </a:xfrm>
        </p:spPr>
        <p:style>
          <a:lnRef idx="3">
            <a:schemeClr val="lt1"/>
          </a:lnRef>
          <a:fillRef idx="1">
            <a:schemeClr val="accent6"/>
          </a:fillRef>
          <a:effectRef idx="1">
            <a:schemeClr val="accent6"/>
          </a:effectRef>
          <a:fontRef idx="minor">
            <a:schemeClr val="lt1"/>
          </a:fontRef>
        </p:style>
        <p:txBody>
          <a:bodyPr/>
          <a:lstStyle/>
          <a:p>
            <a:endParaRPr lang="tr-TR" sz="2400" b="1" dirty="0" smtClean="0">
              <a:solidFill>
                <a:schemeClr val="bg1"/>
              </a:solidFill>
            </a:endParaRPr>
          </a:p>
          <a:p>
            <a:r>
              <a:rPr lang="da-DK" sz="2400" b="1" dirty="0" smtClean="0">
                <a:solidFill>
                  <a:schemeClr val="bg1"/>
                </a:solidFill>
              </a:rPr>
              <a:t>DESTEKLEME VE YETİŞTİRME KURSLARI e-KILAVUZU </a:t>
            </a:r>
            <a:endParaRPr lang="tr-TR" sz="24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57224" y="428604"/>
            <a:ext cx="7786742"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tr-TR" sz="2400" b="1" dirty="0" smtClean="0"/>
              <a:t>2. İL/İLÇE KOMİSYONLARI </a:t>
            </a:r>
            <a:endParaRPr lang="tr-TR" sz="2400" dirty="0"/>
          </a:p>
        </p:txBody>
      </p:sp>
      <p:sp>
        <p:nvSpPr>
          <p:cNvPr id="3" name="2 Dikdörtgen"/>
          <p:cNvSpPr/>
          <p:nvPr/>
        </p:nvSpPr>
        <p:spPr>
          <a:xfrm>
            <a:off x="785786" y="1428736"/>
            <a:ext cx="8001056" cy="313932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endParaRPr lang="tr-TR" dirty="0" smtClean="0"/>
          </a:p>
          <a:p>
            <a:r>
              <a:rPr lang="tr-TR" b="1" dirty="0" smtClean="0"/>
              <a:t>2.1. İl/ilçe komisyonları, </a:t>
            </a:r>
            <a:r>
              <a:rPr lang="tr-TR" b="1" dirty="0" err="1" smtClean="0"/>
              <a:t>DYK’ların</a:t>
            </a:r>
            <a:r>
              <a:rPr lang="tr-TR" b="1" dirty="0" smtClean="0"/>
              <a:t> planlanması ve yürütülmesiyle ilgili tüm iş ve işlemlerin yerine getirilmesini koordine etmek amacıyla, her yıl eylül ayının ilk haftasında il/ilçe millî eğitim müdürlüklerince oluşturulur. </a:t>
            </a:r>
          </a:p>
          <a:p>
            <a:r>
              <a:rPr lang="tr-TR" b="1" dirty="0" smtClean="0"/>
              <a:t>2.2. Komisyonlar, illerde, sınavlardan sorumlu il millî eğitim müdür yardımcısı/şube müdürünün başkanlığında, iki ortaokul/imam hatip ortaokulu müdürü, iki ortaöğretim kurumu müdürü, bir halk eğitimi merkezi müdürü ve il e-kurs modülü kullanıcısı olmak üzere; ilçelerde, sınavlardan sorumlu şube müdürü başkanlığında, iki ortaokul/imam hatip ortaokulu müdürü, iki ortaöğretim kurumu müdürü, bir halk eğitimi merkezi müdürü ve ilçe e-kurs modülü kullanıcısı olmak üzere yedişer kişiden oluşur.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071538" y="1071546"/>
            <a:ext cx="7500990" cy="313932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endParaRPr lang="tr-TR" dirty="0" smtClean="0"/>
          </a:p>
          <a:p>
            <a:r>
              <a:rPr lang="tr-TR" b="1" dirty="0" smtClean="0"/>
              <a:t>2.3. Büyükşehir statüsünde olmayan illerde aynı usulle oluşturulan merkez ilçe komisyonu, hem merkez ilçenin hem de ilin iş ve işlemlerini yürütür. </a:t>
            </a:r>
          </a:p>
          <a:p>
            <a:r>
              <a:rPr lang="tr-TR" b="1" dirty="0" smtClean="0"/>
              <a:t>2.4. Kurslarda görev almak isteyen ders ücreti karşılığında görevlendirilecek öğretmen başvurularını inceleyip onaylar, gerekli değerlendirmeleri yaparak e-kurs modülü üzerinden öğretmen talep eden kurs merkezlerine görevlendirir. </a:t>
            </a:r>
          </a:p>
          <a:p>
            <a:r>
              <a:rPr lang="tr-TR" b="1" dirty="0" smtClean="0"/>
              <a:t>2.5. Kurs merkezi müdürlükleri ile il/ilçe sorumlularının e-kurs modülüne verileri zamanında işlemesini, modüldeki bilgilerin güncel tutulmasını sağlar. Kurslarla ilgili işleyişin sağlıklı yürümesi için gereken tedbirleri alır. </a:t>
            </a:r>
          </a:p>
          <a:p>
            <a:r>
              <a:rPr lang="tr-TR" b="1" dirty="0" smtClean="0"/>
              <a:t>2.6. Yönerge kapsamındaki diğer iş ve işlemleri yürütür.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57224" y="357167"/>
            <a:ext cx="7929618"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endParaRPr lang="tr-TR" sz="2400" dirty="0" smtClean="0"/>
          </a:p>
          <a:p>
            <a:pPr algn="ctr"/>
            <a:r>
              <a:rPr lang="tr-TR" sz="2400" b="1" dirty="0" smtClean="0"/>
              <a:t>3. KURS MERKEZLERİ </a:t>
            </a:r>
          </a:p>
        </p:txBody>
      </p:sp>
      <p:sp>
        <p:nvSpPr>
          <p:cNvPr id="3" name="2 Dikdörtgen"/>
          <p:cNvSpPr/>
          <p:nvPr/>
        </p:nvSpPr>
        <p:spPr>
          <a:xfrm>
            <a:off x="714348" y="1643050"/>
            <a:ext cx="8143932" cy="341632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endParaRPr lang="tr-TR" dirty="0" smtClean="0"/>
          </a:p>
          <a:p>
            <a:r>
              <a:rPr lang="tr-TR" b="1" dirty="0" smtClean="0"/>
              <a:t>3.1. Kurs merkezi olmak isteyen örgün eğitim kurumları ile halk eğitim merkezleri, kurs merkezi müracaatını e-kurs modülü üzerinden belirlenen iş takvimi doğrultusunda yapar. e-Kurs modülünden hangi sınıf düzeyinde hangi derslerden kurs açacaklarını başvuru ekranından sisteme işler. Kurs merkezi olmak isteyen okul/kurum, imkânları ölçüsünde, her sınıf düzeyinde en az 6 farklı dersten kurs açma isteğinde bulunarak öğrencilerin tercihine sunar. Kurslar, il/ilçe komisyonunca onaylanan derslerden yeterli sayıda öğrenci/kursiyer talebi olması hâlinde açılır. </a:t>
            </a:r>
          </a:p>
          <a:p>
            <a:r>
              <a:rPr lang="tr-TR" b="1" dirty="0" smtClean="0"/>
              <a:t>3.2. e-Kurs modülü üzerinden kurslara başvuru yapacak resmî örgün eğitim kurumu öğrencilerine devam ettikleri okul müdürlüklerince </a:t>
            </a:r>
            <a:r>
              <a:rPr lang="tr-TR" b="1" dirty="0" err="1" smtClean="0"/>
              <a:t>eba</a:t>
            </a:r>
            <a:r>
              <a:rPr lang="tr-TR" b="1" dirty="0" smtClean="0"/>
              <a:t> şifresi verilir. Açık öğretim okulları ve özel öğretim kurumlarına devam etmekte olan öğrenciler ile kursiyerlere kurs merkezlerince e-kurs kullanım şifresi verilir.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57158" y="428605"/>
            <a:ext cx="8572560" cy="258532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endParaRPr lang="tr-TR" dirty="0" smtClean="0"/>
          </a:p>
          <a:p>
            <a:r>
              <a:rPr lang="tr-TR" b="1" dirty="0" smtClean="0"/>
              <a:t>3.3. Kurs öğretmenleri tarafından hazırlanan ders planlarını inceleyip onaylar. </a:t>
            </a:r>
          </a:p>
          <a:p>
            <a:r>
              <a:rPr lang="tr-TR" b="1" dirty="0" smtClean="0"/>
              <a:t>3.4. e-Kurs modülü üzerinden öğrencilerin bir önceki yıla ait AYBP, kursiyerlerin diploma notu gibi ölçülebilir kriterleri de dikkate alarak sınıf oluşturma iş ve işlemlerini yapar. </a:t>
            </a:r>
          </a:p>
          <a:p>
            <a:r>
              <a:rPr lang="tr-TR" b="1" dirty="0" smtClean="0"/>
              <a:t>3.5. Kursa başvuru yapan kadrolu öğretmenlerin e-kurs modülü üzerinden sınıf/şubelere atamasını yapar, ihtiyaç olması hâlinde e-kurs modülü üzerinden il/ilçe komisyonundan ders ücreti karşılığında görevlendirilmek üzere öğretmen talebinde bulunur. </a:t>
            </a:r>
          </a:p>
          <a:p>
            <a:r>
              <a:rPr lang="tr-TR" b="1" dirty="0" smtClean="0"/>
              <a:t>3.6. Kurslara ait haftalık ders programını yapar ve ilgililere duyurur. </a:t>
            </a:r>
          </a:p>
          <a:p>
            <a:r>
              <a:rPr lang="tr-TR" b="1" dirty="0" smtClean="0"/>
              <a:t>3.7. Kurs plan ve programlarının uygulanmasını sağlamak amacıyla gerekli tedbirleri alır. </a:t>
            </a:r>
          </a:p>
        </p:txBody>
      </p:sp>
      <p:sp>
        <p:nvSpPr>
          <p:cNvPr id="3" name="2 Dikdörtgen"/>
          <p:cNvSpPr/>
          <p:nvPr/>
        </p:nvSpPr>
        <p:spPr>
          <a:xfrm>
            <a:off x="500034" y="3214686"/>
            <a:ext cx="8429684" cy="341632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endParaRPr lang="tr-TR" dirty="0" smtClean="0"/>
          </a:p>
          <a:p>
            <a:endParaRPr lang="tr-TR" dirty="0" smtClean="0"/>
          </a:p>
          <a:p>
            <a:r>
              <a:rPr lang="tr-TR" b="1" dirty="0" smtClean="0"/>
              <a:t>3.8. Kurs çalışmalarında yönetici, öğretmen ve personel görevlendirmeleri ile yapılacak ücret ödemelerine ilişkin iş ve işlemleri yürütür. Kursun işleyişi ile ilgili idari, mali ve diğer hususlarla ilgili her türlü iş ve işlemleri yapar. </a:t>
            </a:r>
          </a:p>
          <a:p>
            <a:r>
              <a:rPr lang="tr-TR" b="1" dirty="0" smtClean="0"/>
              <a:t>3.9. Kurslarda görev alan öğretmen ve personel ile kurslara katılan öğrencilere ilişkin devam, devamsızlık takibini yapar (Sağlık raporuna dayalı hastalıklar, tabii afetler, anne, baba ve kardeşlerden birinin ölümü gibi özürler sebebiyle oluşan devamsızlıklar, devamsızlık süresinden sayılmaz). </a:t>
            </a:r>
          </a:p>
          <a:p>
            <a:r>
              <a:rPr lang="tr-TR" b="1" dirty="0" smtClean="0"/>
              <a:t>3.10. Kurs merkezince tutulması gereken defter ve dosyaları tutar. </a:t>
            </a:r>
          </a:p>
          <a:p>
            <a:r>
              <a:rPr lang="tr-TR" b="1" dirty="0" smtClean="0"/>
              <a:t>3.11. </a:t>
            </a:r>
            <a:r>
              <a:rPr lang="tr-TR" b="1" dirty="0" err="1" smtClean="0"/>
              <a:t>DYK’nın</a:t>
            </a:r>
            <a:r>
              <a:rPr lang="tr-TR" b="1" dirty="0" smtClean="0"/>
              <a:t> işleyişini, düzen ve disiplinini sağlayıcı tedbirleri alır. </a:t>
            </a:r>
          </a:p>
          <a:p>
            <a:r>
              <a:rPr lang="tr-TR" b="1" dirty="0" smtClean="0"/>
              <a:t>3.12. Yönerge hükümlerine göre verilen diğer görevleri yapar.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000100" y="285729"/>
            <a:ext cx="7429552"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endParaRPr lang="tr-TR" sz="2400" dirty="0" smtClean="0"/>
          </a:p>
          <a:p>
            <a:pPr algn="ctr"/>
            <a:r>
              <a:rPr lang="tr-TR" sz="2400" b="1" dirty="0" smtClean="0"/>
              <a:t>4. ÖĞRETMEN BAŞVURULARI </a:t>
            </a:r>
          </a:p>
        </p:txBody>
      </p:sp>
      <p:sp>
        <p:nvSpPr>
          <p:cNvPr id="3" name="2 Dikdörtgen"/>
          <p:cNvSpPr/>
          <p:nvPr/>
        </p:nvSpPr>
        <p:spPr>
          <a:xfrm>
            <a:off x="1000100" y="1857364"/>
            <a:ext cx="7429552" cy="341632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endParaRPr lang="tr-TR" dirty="0" smtClean="0"/>
          </a:p>
          <a:p>
            <a:r>
              <a:rPr lang="tr-TR" b="1" dirty="0" smtClean="0"/>
              <a:t>4.1. Kurslarda görev almak isteyen kadrolu öğretmenler, </a:t>
            </a:r>
            <a:r>
              <a:rPr lang="tr-TR" b="1" dirty="0" err="1" smtClean="0"/>
              <a:t>Mebbis</a:t>
            </a:r>
            <a:r>
              <a:rPr lang="tr-TR" b="1" dirty="0" smtClean="0"/>
              <a:t> şifreleri ile e-kurs modülünden görev almak istedikleri kurs merkezi tercihlerini yaparak başvuruda bulunurlar. </a:t>
            </a:r>
          </a:p>
          <a:p>
            <a:r>
              <a:rPr lang="tr-TR" b="1" dirty="0" smtClean="0"/>
              <a:t>4.2. Kadrolu öğretmenler, kurs merkezi tarafından belirlenen derslerden atama branşları ile okutabilecekleri diğer derslerden kurs başvurusunda bulunabilirler. </a:t>
            </a:r>
          </a:p>
          <a:p>
            <a:r>
              <a:rPr lang="tr-TR" b="1" dirty="0" smtClean="0"/>
              <a:t>4.3. Öğretmenler, ilçe içinde görev almak istedikleri üç kurs merkezine kadar tercihte bulunabilir. Tercihleri dışında da görev almak isteyen öğretmenler “Tercihlerim dışında bir kurs merkezinde görevlendirilmek istiyorum” butonunu işaretleyerek ilçedeki öğretmen ihtiyacı bulunan herhangi bir kurs merkezinde görev alma talebinde bulunabilirler.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85786" y="1000108"/>
            <a:ext cx="8001056" cy="224676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endParaRPr lang="tr-TR" dirty="0" smtClean="0"/>
          </a:p>
          <a:p>
            <a:r>
              <a:rPr lang="tr-TR" b="1" dirty="0" smtClean="0"/>
              <a:t>4.4. Ders ücreti karşılığında görev almak isteyen (ücretli) öğretmenler, e-kurs modülü üzerinden sisteme ilk girişte oluşturacakları şifre ile başvurularını yaparak, ilgili evrakı il/ilçe komisyonuna ulaştırır. </a:t>
            </a:r>
          </a:p>
          <a:p>
            <a:r>
              <a:rPr lang="de-DE" b="1" dirty="0" smtClean="0"/>
              <a:t>4.5. </a:t>
            </a:r>
            <a:r>
              <a:rPr lang="de-DE" b="1" dirty="0" err="1" smtClean="0"/>
              <a:t>Başvurular</a:t>
            </a:r>
            <a:r>
              <a:rPr lang="de-DE" b="1" dirty="0" smtClean="0"/>
              <a:t>, http://</a:t>
            </a:r>
            <a:r>
              <a:rPr lang="de-DE" sz="3200" b="1" dirty="0" smtClean="0"/>
              <a:t>odsgm.meb.gov.tr/kurslar</a:t>
            </a:r>
            <a:r>
              <a:rPr lang="de-DE" b="1" dirty="0" smtClean="0"/>
              <a:t> </a:t>
            </a:r>
            <a:r>
              <a:rPr lang="de-DE" b="1" dirty="0" err="1" smtClean="0"/>
              <a:t>veya</a:t>
            </a:r>
            <a:r>
              <a:rPr lang="de-DE" b="1" dirty="0" smtClean="0"/>
              <a:t> https://e-kurs.eba.gov.tr </a:t>
            </a:r>
            <a:r>
              <a:rPr lang="de-DE" b="1" dirty="0" err="1" smtClean="0"/>
              <a:t>internet</a:t>
            </a:r>
            <a:r>
              <a:rPr lang="de-DE" b="1" dirty="0" smtClean="0"/>
              <a:t> </a:t>
            </a:r>
            <a:r>
              <a:rPr lang="de-DE" b="1" dirty="0" err="1" smtClean="0"/>
              <a:t>adresinden</a:t>
            </a:r>
            <a:r>
              <a:rPr lang="de-DE" b="1" dirty="0" smtClean="0"/>
              <a:t> e-</a:t>
            </a:r>
            <a:r>
              <a:rPr lang="de-DE" b="1" dirty="0" err="1" smtClean="0"/>
              <a:t>kurs</a:t>
            </a:r>
            <a:r>
              <a:rPr lang="de-DE" b="1" dirty="0" smtClean="0"/>
              <a:t> </a:t>
            </a:r>
            <a:r>
              <a:rPr lang="de-DE" b="1" dirty="0" err="1" smtClean="0"/>
              <a:t>modülü</a:t>
            </a:r>
            <a:r>
              <a:rPr lang="de-DE" b="1" dirty="0" smtClean="0"/>
              <a:t> </a:t>
            </a:r>
            <a:r>
              <a:rPr lang="de-DE" b="1" dirty="0" err="1" smtClean="0"/>
              <a:t>üzerinden</a:t>
            </a:r>
            <a:r>
              <a:rPr lang="de-DE" b="1" dirty="0" smtClean="0"/>
              <a:t> </a:t>
            </a:r>
            <a:r>
              <a:rPr lang="de-DE" b="1" dirty="0" err="1" smtClean="0"/>
              <a:t>gerçekleştirilir</a:t>
            </a:r>
            <a:r>
              <a:rPr lang="de-DE" b="1"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57224" y="285728"/>
            <a:ext cx="750099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endParaRPr lang="tr-TR" sz="2400" dirty="0" smtClean="0"/>
          </a:p>
          <a:p>
            <a:pPr algn="ctr"/>
            <a:r>
              <a:rPr lang="tr-TR" sz="2400" b="1" dirty="0" smtClean="0"/>
              <a:t>5. KURSLARA ÖĞRENCİ/KURSİYER BAŞVURULARI </a:t>
            </a:r>
          </a:p>
        </p:txBody>
      </p:sp>
      <p:sp>
        <p:nvSpPr>
          <p:cNvPr id="3" name="2 Dikdörtgen"/>
          <p:cNvSpPr/>
          <p:nvPr/>
        </p:nvSpPr>
        <p:spPr>
          <a:xfrm>
            <a:off x="928662" y="1997839"/>
            <a:ext cx="7572428" cy="341632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endParaRPr lang="tr-TR" dirty="0" smtClean="0"/>
          </a:p>
          <a:p>
            <a:endParaRPr lang="tr-TR" dirty="0" smtClean="0"/>
          </a:p>
          <a:p>
            <a:r>
              <a:rPr lang="tr-TR" b="1" dirty="0" smtClean="0"/>
              <a:t>5.1. Kurslara, Millî Eğitim Bakanlığına bağlı resmî/özel ortaokullar, imam-hatip ortaokulları, resmi/özel ortaöğretim kurumları ve açık öğretim kurumlarına devam eden her sınıf seviyesindeki istekli öğrenciler ile mezun durumdaki kursiyerler başvurabilir. </a:t>
            </a:r>
          </a:p>
          <a:p>
            <a:r>
              <a:rPr lang="tr-TR" b="1" dirty="0" smtClean="0"/>
              <a:t>5.2. Örgün eğitime devam eden öğrenciler, okul/kurumlarından alacakları </a:t>
            </a:r>
            <a:r>
              <a:rPr lang="tr-TR" b="1" dirty="0" err="1" smtClean="0"/>
              <a:t>eba</a:t>
            </a:r>
            <a:r>
              <a:rPr lang="tr-TR" b="1" dirty="0" smtClean="0"/>
              <a:t> şifresi ile e-kurs modülü üzerinden başvuru yapar. </a:t>
            </a:r>
          </a:p>
          <a:p>
            <a:r>
              <a:rPr lang="tr-TR" b="1" dirty="0" smtClean="0"/>
              <a:t>5.3. Açık öğretim öğrencileri, halk eğitimi merkezi müdürlüklerince e-kurs modülünden verilecek e-kurs şifresi ile il/ilçe millî eğitim müdürlüklerindeki DYK komisyonlarınca belirlenen okulları tercih edecek şekilde başvurularını gerçekleştirir.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428605"/>
            <a:ext cx="8215370" cy="258532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endParaRPr lang="tr-TR" dirty="0" smtClean="0"/>
          </a:p>
          <a:p>
            <a:r>
              <a:rPr lang="tr-TR" b="1" dirty="0" smtClean="0"/>
              <a:t>5.4. Özel öğretim kurumlarına devam eden öğrenciler (özel okul öğrencileri), okullarının bulundukları ilçedeki kurs merkezlerinin birine başvurarak alacakları e-kurs şifresi ile aynı ilçedeki kurs merkezlerinden birine e-kurs modülü üzerinden başvuru yapar. </a:t>
            </a:r>
          </a:p>
          <a:p>
            <a:r>
              <a:rPr lang="tr-TR" b="1" dirty="0" smtClean="0"/>
              <a:t>5.5. Kursiyerler, halk eğitim merkezi müdürlüklerine diploma veya mezuniyet belgesi ile müracaat ederek, alacakları e-kurs şifresi ile e-kurs modülü üzerinden başvurur. </a:t>
            </a:r>
          </a:p>
          <a:p>
            <a:r>
              <a:rPr lang="tr-TR" b="1" dirty="0" smtClean="0"/>
              <a:t>5.6. Öğrenci/kursiyerler devam etmek istedikleri kurs merkezince belirlenen derslerden ve sisteme başvuru yapan öğretmenler arasından tercihte bulunurlar. </a:t>
            </a:r>
          </a:p>
        </p:txBody>
      </p:sp>
      <p:sp>
        <p:nvSpPr>
          <p:cNvPr id="3" name="2 Dikdörtgen"/>
          <p:cNvSpPr/>
          <p:nvPr/>
        </p:nvSpPr>
        <p:spPr>
          <a:xfrm>
            <a:off x="571472" y="3214687"/>
            <a:ext cx="8215370" cy="203132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endParaRPr lang="tr-TR" dirty="0" smtClean="0"/>
          </a:p>
          <a:p>
            <a:r>
              <a:rPr lang="tr-TR" b="1" dirty="0" smtClean="0"/>
              <a:t>5.7. Resmî örgün eğitim kurumu öğrencileri aldıkları </a:t>
            </a:r>
            <a:r>
              <a:rPr lang="tr-TR" b="1" dirty="0" err="1" smtClean="0"/>
              <a:t>eba</a:t>
            </a:r>
            <a:r>
              <a:rPr lang="tr-TR" b="1" dirty="0" smtClean="0"/>
              <a:t> şifresi ile kurs başvurusu yapabilir, </a:t>
            </a:r>
            <a:r>
              <a:rPr lang="tr-TR" b="1" dirty="0" err="1" smtClean="0"/>
              <a:t>eba</a:t>
            </a:r>
            <a:r>
              <a:rPr lang="tr-TR" b="1" dirty="0" smtClean="0"/>
              <a:t> ders içeriklerinden yararlanabilir ve ÖDSGM tarafından yayımlanacak olan elektronik deneme sınavlarına katılabilirler. Açık öğretim okulları ve özel öğretim kurumlarına devam etmekte olan öğrenciler ile kursiyerler ise e-kurs kullanım şifresi ile kurs başvurusu yapabilir ve ÖDSGM tarafından yayımlanacak olan elektronik deneme sınavlarına katılabilirler.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214291"/>
            <a:ext cx="8143932"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endParaRPr lang="tr-TR" sz="2400" dirty="0" smtClean="0"/>
          </a:p>
          <a:p>
            <a:pPr algn="ctr"/>
            <a:r>
              <a:rPr lang="tr-TR" sz="2400" b="1" dirty="0" smtClean="0"/>
              <a:t>6. KURSLARA ÖĞRETMEN GÖREVLENDİRMESİ </a:t>
            </a:r>
          </a:p>
        </p:txBody>
      </p:sp>
      <p:sp>
        <p:nvSpPr>
          <p:cNvPr id="3" name="2 Dikdörtgen"/>
          <p:cNvSpPr/>
          <p:nvPr/>
        </p:nvSpPr>
        <p:spPr>
          <a:xfrm>
            <a:off x="714348" y="1285860"/>
            <a:ext cx="8072494" cy="507831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endParaRPr lang="tr-TR" dirty="0" smtClean="0"/>
          </a:p>
          <a:p>
            <a:r>
              <a:rPr lang="tr-TR" b="1" dirty="0" smtClean="0"/>
              <a:t>6.1. Kurslarda görev alacak öğretmenlerin belirlenmesi, e-kurs modülü üzerinden kurs merkezi müdürlüğü tarafından öncelikle o kursa başvuru yapan kadrolu öğretmenler arasından öğrenci tercihleri ve ihtiyaçlar gözetilerek yapılır. </a:t>
            </a:r>
          </a:p>
          <a:p>
            <a:r>
              <a:rPr lang="tr-TR" b="1" dirty="0" smtClean="0"/>
              <a:t>6.2. İhtiyaç olması hâlinde, komisyon tarafından başvuruları onaylanan ücretli öğretmenler ders ücreti karşılığında görevlendirilir. </a:t>
            </a:r>
          </a:p>
          <a:p>
            <a:r>
              <a:rPr lang="tr-TR" b="1" dirty="0" smtClean="0"/>
              <a:t>6.3. Kurs merkezleri, görev veremedikleri veya görev verildiği hâlde girebilecekleri azami ders saatini dolduramayan öğretmenlerin diğer kurs merkezi tercihlerinde de görev alabilmesi için e-kurs modülü üzerinden “ders tamamlama” butonunu işaretleyerek diğer tercihlerinde görev alması sağlanır. Her üç tercihinde de görev alamayan ya da girebilecekleri azami ders saatini doldurmayan öğretmenler “Tercihlerim dışında bir kurs merkezinde görevlendirilmek istiyorum” butonunu işaretlemişler ise ilçe millî eğitim müdürlüklerince ihtiyacı olan diğer kurs merkezlerinde görevlendirilebilirler. </a:t>
            </a:r>
          </a:p>
          <a:p>
            <a:r>
              <a:rPr lang="tr-TR" b="1" dirty="0" smtClean="0"/>
              <a:t>6.4. Ücretli öğretmenlerin hangi okul/kurumlardaki derslerde görev alacakları kurs merkezlerinin talebi doğrultusunda girebilecekleri azami ders saati sınırlılığında il/ilçe komisyonu tarafından belirlenir. </a:t>
            </a:r>
          </a:p>
          <a:p>
            <a:endParaRPr lang="tr-TR"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142852"/>
            <a:ext cx="8286808"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endParaRPr lang="tr-TR" sz="2400" dirty="0" smtClean="0"/>
          </a:p>
          <a:p>
            <a:r>
              <a:rPr lang="tr-TR" sz="2400" b="1" dirty="0" smtClean="0"/>
              <a:t>7. KURSLARDA SINIFLARIN OLUŞTURULMASI/SONLANDIRILMASI </a:t>
            </a:r>
          </a:p>
        </p:txBody>
      </p:sp>
      <p:sp>
        <p:nvSpPr>
          <p:cNvPr id="3" name="2 Dikdörtgen"/>
          <p:cNvSpPr/>
          <p:nvPr/>
        </p:nvSpPr>
        <p:spPr>
          <a:xfrm>
            <a:off x="571472" y="2071678"/>
            <a:ext cx="8215370" cy="230832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endParaRPr lang="tr-TR" dirty="0" smtClean="0"/>
          </a:p>
          <a:p>
            <a:r>
              <a:rPr lang="tr-TR" b="1" dirty="0" smtClean="0"/>
              <a:t>7.1. Kurs merkezleri, e-kurs modülü üzerinden öğrencilerin bir önceki yıla ait AYBP, kursiyerlerin ise diploma notu esas alınarak sınıf oluşturma iş ve işlemlerini yapar. </a:t>
            </a:r>
          </a:p>
          <a:p>
            <a:r>
              <a:rPr lang="tr-TR" b="1" dirty="0" smtClean="0"/>
              <a:t>7.2. Bir sınıfa devam edecek öğrenci/kursiyer sayısının 10’dan az; 20'den fazla olmaması esastır. Öğrenci/kursiyer sayısının 20’ den fazla olması durumunda ikinci sınıf oluşturulur. Ancak her bir sınıfın azami öğrenci/kursiyer sayısı dolmadan yeni bir kurs sınıfı oluşturulamaz. Ancak, tek sınıflı kurs programlarında sınıf kapasitesi dikkate alınarak öğrenci/kursiyer sayısı 25’e kadar çıkarılabilir.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14290"/>
            <a:ext cx="8301038" cy="928694"/>
          </a:xfrm>
        </p:spPr>
        <p:style>
          <a:lnRef idx="2">
            <a:schemeClr val="accent2"/>
          </a:lnRef>
          <a:fillRef idx="1">
            <a:schemeClr val="lt1"/>
          </a:fillRef>
          <a:effectRef idx="0">
            <a:schemeClr val="accent2"/>
          </a:effectRef>
          <a:fontRef idx="minor">
            <a:schemeClr val="dk1"/>
          </a:fontRef>
        </p:style>
        <p:txBody>
          <a:bodyPr>
            <a:noAutofit/>
          </a:bodyPr>
          <a:lstStyle/>
          <a:p>
            <a:r>
              <a:rPr lang="tr-TR" sz="1800" b="1" dirty="0" smtClean="0"/>
              <a:t>2015-2016 ÖĞRETİM YILI DESTEKLEME VE YETİŞTİRME KURSLARI </a:t>
            </a:r>
            <a:br>
              <a:rPr lang="tr-TR" sz="1800" b="1" dirty="0" smtClean="0"/>
            </a:br>
            <a:r>
              <a:rPr lang="tr-TR" sz="1800" b="1" dirty="0" smtClean="0"/>
              <a:t>2. VE 3. DÖNEM İŞ TAKVİMİ </a:t>
            </a:r>
            <a:endParaRPr lang="tr-TR" sz="1800" dirty="0"/>
          </a:p>
        </p:txBody>
      </p:sp>
      <p:graphicFrame>
        <p:nvGraphicFramePr>
          <p:cNvPr id="6" name="5 Tablo"/>
          <p:cNvGraphicFramePr>
            <a:graphicFrameLocks noGrp="1"/>
          </p:cNvGraphicFramePr>
          <p:nvPr/>
        </p:nvGraphicFramePr>
        <p:xfrm>
          <a:off x="357159" y="1210646"/>
          <a:ext cx="8358244" cy="4592320"/>
        </p:xfrm>
        <a:graphic>
          <a:graphicData uri="http://schemas.openxmlformats.org/drawingml/2006/table">
            <a:tbl>
              <a:tblPr firstRow="1" bandRow="1">
                <a:tableStyleId>{5C22544A-7EE6-4342-B048-85BDC9FD1C3A}</a:tableStyleId>
              </a:tblPr>
              <a:tblGrid>
                <a:gridCol w="4292072"/>
                <a:gridCol w="2033086"/>
                <a:gridCol w="2033086"/>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lt1"/>
                          </a:solidFill>
                          <a:latin typeface="+mn-lt"/>
                          <a:ea typeface="+mn-ea"/>
                          <a:cs typeface="+mn-cs"/>
                        </a:rPr>
                        <a:t>İŞLEMLER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lt1"/>
                          </a:solidFill>
                          <a:latin typeface="+mn-lt"/>
                          <a:ea typeface="+mn-ea"/>
                          <a:cs typeface="+mn-cs"/>
                        </a:rPr>
                        <a:t>2. DÖNEM KURSLARI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lt1"/>
                          </a:solidFill>
                          <a:latin typeface="+mn-lt"/>
                          <a:ea typeface="+mn-ea"/>
                          <a:cs typeface="+mn-cs"/>
                        </a:rPr>
                        <a:t>3.DÖNEM</a:t>
                      </a:r>
                    </a:p>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lt1"/>
                          </a:solidFill>
                          <a:latin typeface="+mn-lt"/>
                          <a:ea typeface="+mn-ea"/>
                          <a:cs typeface="+mn-cs"/>
                        </a:rPr>
                        <a:t>(YAZ)KURSLARI</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dk1"/>
                          </a:solidFill>
                          <a:latin typeface="+mn-lt"/>
                          <a:ea typeface="+mn-ea"/>
                          <a:cs typeface="+mn-cs"/>
                        </a:rPr>
                        <a:t>Kurs merkezi başvurularının alınması ve il/ilçe millî eğitim müdürlüklerince onaylanması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dk1"/>
                          </a:solidFill>
                          <a:latin typeface="+mn-lt"/>
                          <a:ea typeface="+mn-ea"/>
                          <a:cs typeface="+mn-cs"/>
                        </a:rPr>
                        <a:t>18-25 Aralık 2015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dk1"/>
                          </a:solidFill>
                          <a:latin typeface="+mn-lt"/>
                          <a:ea typeface="+mn-ea"/>
                          <a:cs typeface="+mn-cs"/>
                        </a:rPr>
                        <a:t>26-31 Mayıs 2016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dk1"/>
                          </a:solidFill>
                          <a:latin typeface="+mn-lt"/>
                          <a:ea typeface="+mn-ea"/>
                          <a:cs typeface="+mn-cs"/>
                        </a:rPr>
                        <a:t>Öğretmen başvurularının alınması ve ücretli öğretmen başvurularının il/ilçe millî eğitim müdürlüklerince onaylanması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dk1"/>
                          </a:solidFill>
                          <a:latin typeface="+mn-lt"/>
                          <a:ea typeface="+mn-ea"/>
                          <a:cs typeface="+mn-cs"/>
                        </a:rPr>
                        <a:t>26 Aralık 2015</a:t>
                      </a:r>
                    </a:p>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dk1"/>
                          </a:solidFill>
                          <a:latin typeface="+mn-lt"/>
                          <a:ea typeface="+mn-ea"/>
                          <a:cs typeface="+mn-cs"/>
                        </a:rPr>
                        <a:t> 2 Ocak 2016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dk1"/>
                          </a:solidFill>
                          <a:latin typeface="+mn-lt"/>
                          <a:ea typeface="+mn-ea"/>
                          <a:cs typeface="+mn-cs"/>
                        </a:rPr>
                        <a:t>1-5 Haziran 2016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dk1"/>
                          </a:solidFill>
                          <a:latin typeface="+mn-lt"/>
                          <a:ea typeface="+mn-ea"/>
                          <a:cs typeface="+mn-cs"/>
                        </a:rPr>
                        <a:t>Öğrenci başvurularının alınması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dk1"/>
                          </a:solidFill>
                          <a:latin typeface="+mn-lt"/>
                          <a:ea typeface="+mn-ea"/>
                          <a:cs typeface="+mn-cs"/>
                        </a:rPr>
                        <a:t>3 - 18 Ocak 2016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dk1"/>
                          </a:solidFill>
                          <a:latin typeface="+mn-lt"/>
                          <a:ea typeface="+mn-ea"/>
                          <a:cs typeface="+mn-cs"/>
                        </a:rPr>
                        <a:t>6-12 Haziran 2016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dk1"/>
                          </a:solidFill>
                          <a:latin typeface="+mn-lt"/>
                          <a:ea typeface="+mn-ea"/>
                          <a:cs typeface="+mn-cs"/>
                        </a:rPr>
                        <a:t>Kurs sınıf/şubelerinin oluşturulması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dk1"/>
                          </a:solidFill>
                          <a:latin typeface="+mn-lt"/>
                          <a:ea typeface="+mn-ea"/>
                          <a:cs typeface="+mn-cs"/>
                        </a:rPr>
                        <a:t>19 - 29 Ocak 2016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dk1"/>
                          </a:solidFill>
                          <a:latin typeface="+mn-lt"/>
                          <a:ea typeface="+mn-ea"/>
                          <a:cs typeface="+mn-cs"/>
                        </a:rPr>
                        <a:t>13-19 </a:t>
                      </a:r>
                      <a:r>
                        <a:rPr lang="tr-TR" sz="1800" b="1" kern="1200" baseline="0" smtClean="0">
                          <a:solidFill>
                            <a:schemeClr val="dk1"/>
                          </a:solidFill>
                          <a:latin typeface="+mn-lt"/>
                          <a:ea typeface="+mn-ea"/>
                          <a:cs typeface="+mn-cs"/>
                        </a:rPr>
                        <a:t>Haziran 2016</a:t>
                      </a:r>
                      <a:r>
                        <a:rPr lang="tr-TR" sz="1800" b="1" kern="1200" baseline="0" dirty="0" smtClean="0">
                          <a:solidFill>
                            <a:schemeClr val="dk1"/>
                          </a:solidFill>
                          <a:latin typeface="+mn-lt"/>
                          <a:ea typeface="+mn-ea"/>
                          <a:cs typeface="+mn-cs"/>
                        </a:rPr>
                        <a:t>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dk1"/>
                          </a:solidFill>
                          <a:latin typeface="+mn-lt"/>
                          <a:ea typeface="+mn-ea"/>
                          <a:cs typeface="+mn-cs"/>
                        </a:rPr>
                        <a:t>Kursların başlaması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dk1"/>
                          </a:solidFill>
                          <a:latin typeface="+mn-lt"/>
                          <a:ea typeface="+mn-ea"/>
                          <a:cs typeface="+mn-cs"/>
                        </a:rPr>
                        <a:t>8 Şubat 2016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dk1"/>
                          </a:solidFill>
                          <a:latin typeface="+mn-lt"/>
                          <a:ea typeface="+mn-ea"/>
                          <a:cs typeface="+mn-cs"/>
                        </a:rPr>
                        <a:t>20 Haziran 2016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dk1"/>
                          </a:solidFill>
                          <a:latin typeface="+mn-lt"/>
                          <a:ea typeface="+mn-ea"/>
                          <a:cs typeface="+mn-cs"/>
                        </a:rPr>
                        <a:t>Kursların tamamlanması 	</a:t>
                      </a:r>
                    </a:p>
                  </a:txBody>
                  <a:tcPr/>
                </a:tc>
                <a:tc>
                  <a:txBody>
                    <a:bodyPr/>
                    <a:lstStyle/>
                    <a:p>
                      <a:r>
                        <a:rPr lang="tr-TR" sz="1800" b="1" kern="1200" baseline="0" dirty="0" smtClean="0">
                          <a:solidFill>
                            <a:schemeClr val="dk1"/>
                          </a:solidFill>
                          <a:latin typeface="+mn-lt"/>
                          <a:ea typeface="+mn-ea"/>
                          <a:cs typeface="+mn-cs"/>
                        </a:rPr>
                        <a:t>17 Haziran 2016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dk1"/>
                          </a:solidFill>
                          <a:latin typeface="+mn-lt"/>
                          <a:ea typeface="+mn-ea"/>
                          <a:cs typeface="+mn-cs"/>
                        </a:rPr>
                        <a:t>10 Eylül 2016 </a:t>
                      </a:r>
                    </a:p>
                  </a:txBody>
                  <a:tcPr/>
                </a:tc>
              </a:tr>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dk1"/>
                          </a:solidFill>
                          <a:latin typeface="+mn-lt"/>
                          <a:ea typeface="+mn-ea"/>
                          <a:cs typeface="+mn-cs"/>
                        </a:rPr>
                        <a:t>I. Dönem Destekleme ve Yetiştirme Kursları 24.01.2016 tarihinde tamamlanacaktır. 	</a:t>
                      </a: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800" b="1" kern="1200" baseline="0" dirty="0" smtClean="0">
                        <a:solidFill>
                          <a:schemeClr val="dk1"/>
                        </a:solidFill>
                        <a:latin typeface="+mn-lt"/>
                        <a:ea typeface="+mn-ea"/>
                        <a:cs typeface="+mn-cs"/>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800" b="1" kern="1200" baseline="0" dirty="0" smtClean="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335846"/>
            <a:ext cx="8429684" cy="280076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endParaRPr lang="tr-TR" sz="1600" dirty="0" smtClean="0"/>
          </a:p>
          <a:p>
            <a:r>
              <a:rPr lang="tr-TR" sz="1600" b="1" dirty="0" smtClean="0"/>
              <a:t>7.3. Aynı yerleşim biriminde birden fazla kurs merkezinin bulunmaması, öğrencilerin taşınma imkânının olmaması gibi sebeplerle sınıf mevcudunun 10’a ulaşamaması durumunda, il/ilçe millî eğitim müdürlüğünün onayı ile beş öğrenciden az olmamak kaydıyla sınıf oluşturulabilir. </a:t>
            </a:r>
          </a:p>
          <a:p>
            <a:r>
              <a:rPr lang="tr-TR" sz="1600" b="1" dirty="0" smtClean="0"/>
              <a:t>7.4. Genel ilköğretim programı uygulanan özel eğitim (görme, işitme, ortopedik ve hafif düzey zihinsel engelliler) ortaokulu ve mesleki ve teknik ortaöğretim programı uygulanan özel eğitim (işitme ve ortopedik engelliler) meslek liselerine kayıtlı öğrenciler ile mesleki ve teknik ortaöğretim programı uygulanan özel eğitim (işitme ve ortopedik engelliler) meslek liselerinden mezun kursiyerler için açılacak kurslara katılacak öğrenci/kursiyer sayısı, aynı seviyedeki özel eğitim okul/kurumlarındaki azami sınıf mevcudu sayısının yarısından az, azami sınıf mevcudu sayısından fazla olamaz. </a:t>
            </a:r>
          </a:p>
        </p:txBody>
      </p:sp>
      <p:sp>
        <p:nvSpPr>
          <p:cNvPr id="3" name="2 Dikdörtgen"/>
          <p:cNvSpPr/>
          <p:nvPr/>
        </p:nvSpPr>
        <p:spPr>
          <a:xfrm>
            <a:off x="642910" y="3714752"/>
            <a:ext cx="8215370" cy="14773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endParaRPr lang="tr-TR" dirty="0" smtClean="0"/>
          </a:p>
          <a:p>
            <a:r>
              <a:rPr lang="tr-TR" b="1" dirty="0" smtClean="0"/>
              <a:t>7.5. Kursa devam eden öğrenci/kursiyer sayısının 10’un altına düşmesi durumunda, kurs sınıfının birleştirilmesi veya kapatılmasına ay sonunda komisyon tarafından karar verilir, bu işlemler e-kurs modülü üzerinden kurs merkezi müdürlüğü tarafından yapılır.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14348" y="214291"/>
            <a:ext cx="8072494"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endParaRPr lang="tr-TR" sz="2400" dirty="0" smtClean="0"/>
          </a:p>
          <a:p>
            <a:pPr algn="ctr"/>
            <a:r>
              <a:rPr lang="tr-TR" sz="2400" b="1" dirty="0" smtClean="0"/>
              <a:t>8. KURS DÖNEMLERİ </a:t>
            </a:r>
          </a:p>
        </p:txBody>
      </p:sp>
      <p:sp>
        <p:nvSpPr>
          <p:cNvPr id="3" name="2 Dikdörtgen"/>
          <p:cNvSpPr/>
          <p:nvPr/>
        </p:nvSpPr>
        <p:spPr>
          <a:xfrm>
            <a:off x="714348" y="1166843"/>
            <a:ext cx="8072494" cy="341632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endParaRPr lang="tr-TR" dirty="0" smtClean="0"/>
          </a:p>
          <a:p>
            <a:r>
              <a:rPr lang="tr-TR" b="1" dirty="0" smtClean="0"/>
              <a:t>8.1. </a:t>
            </a:r>
            <a:r>
              <a:rPr lang="tr-TR" b="1" dirty="0" err="1" smtClean="0"/>
              <a:t>DYK’lar</a:t>
            </a:r>
            <a:r>
              <a:rPr lang="tr-TR" b="1" dirty="0" smtClean="0"/>
              <a:t>; I. dönem, II. dönem ve III. dönem (yaz) kursları olmak üzere üç dönemde açılır. </a:t>
            </a:r>
          </a:p>
          <a:p>
            <a:r>
              <a:rPr lang="tr-TR" b="1" dirty="0" smtClean="0"/>
              <a:t>8.2. I. dönem kursları, en geç ekim ayının ilk haftası başlar ve yarıyıl tatiline kadar devam eder. </a:t>
            </a:r>
          </a:p>
          <a:p>
            <a:r>
              <a:rPr lang="tr-TR" b="1" dirty="0" smtClean="0"/>
              <a:t>8.3. II. dönem kursları, en geç mart ayının ilk haftasında başlar, ders yılının sonuna kadar devam eder. </a:t>
            </a:r>
          </a:p>
          <a:p>
            <a:r>
              <a:rPr lang="tr-TR" b="1" dirty="0" smtClean="0"/>
              <a:t>8.4. III. dönem kursları, ders yılının bitmesi ile başlar, bir sonraki ders yılının başlamasına kadar devam eder. Bu kurslar 20 Haziran - 11 Eylül 2016 tarihleri arasında planlanır. </a:t>
            </a:r>
          </a:p>
          <a:p>
            <a:r>
              <a:rPr lang="tr-TR" b="1" dirty="0" smtClean="0"/>
              <a:t>8.5. Yıllık açılan kurslar I. ve II. dönemi kapsayacak şekilde ders yılı süresince devam eder.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14348" y="142853"/>
            <a:ext cx="7929618"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endParaRPr lang="tr-TR" sz="2400" dirty="0" smtClean="0"/>
          </a:p>
          <a:p>
            <a:pPr algn="ctr"/>
            <a:r>
              <a:rPr lang="tr-TR" sz="2400" b="1" dirty="0" smtClean="0"/>
              <a:t>9. SORUMLULUK </a:t>
            </a:r>
          </a:p>
        </p:txBody>
      </p:sp>
      <p:sp>
        <p:nvSpPr>
          <p:cNvPr id="3" name="2 Dikdörtgen"/>
          <p:cNvSpPr/>
          <p:nvPr/>
        </p:nvSpPr>
        <p:spPr>
          <a:xfrm>
            <a:off x="714348" y="2690336"/>
            <a:ext cx="8072494" cy="92333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endParaRPr lang="tr-TR" dirty="0" smtClean="0"/>
          </a:p>
          <a:p>
            <a:r>
              <a:rPr lang="tr-TR" b="1" dirty="0" smtClean="0"/>
              <a:t>9.1. Yönerge hükümleri çerçevesinde kurslarda görev alan her kademedeki personel, görevlerini zamanında ve etkin olarak yerine getirmekle yükümlüdür.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85720" y="214291"/>
            <a:ext cx="8501122"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endParaRPr lang="tr-TR" sz="2400" dirty="0" smtClean="0"/>
          </a:p>
          <a:p>
            <a:pPr algn="ctr"/>
            <a:r>
              <a:rPr lang="tr-TR" sz="2400" b="1" dirty="0" smtClean="0"/>
              <a:t>10. DENETİM </a:t>
            </a:r>
          </a:p>
        </p:txBody>
      </p:sp>
      <p:sp>
        <p:nvSpPr>
          <p:cNvPr id="3" name="2 Dikdörtgen"/>
          <p:cNvSpPr/>
          <p:nvPr/>
        </p:nvSpPr>
        <p:spPr>
          <a:xfrm>
            <a:off x="857224" y="2967335"/>
            <a:ext cx="8072494"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endParaRPr lang="tr-TR" dirty="0" smtClean="0"/>
          </a:p>
          <a:p>
            <a:r>
              <a:rPr lang="tr-TR" b="1" dirty="0" smtClean="0"/>
              <a:t>10.1. Kursların denetiminden il/ilçe millî eğitim müdürlükleri sorumludur. </a:t>
            </a:r>
          </a:p>
        </p:txBody>
      </p:sp>
      <p:sp>
        <p:nvSpPr>
          <p:cNvPr id="4" name="3 Dikdörtgen"/>
          <p:cNvSpPr/>
          <p:nvPr/>
        </p:nvSpPr>
        <p:spPr>
          <a:xfrm>
            <a:off x="1142976" y="4071942"/>
            <a:ext cx="7286676" cy="120032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endParaRPr lang="tr-TR" dirty="0" smtClean="0"/>
          </a:p>
          <a:p>
            <a:pPr algn="ctr"/>
            <a:r>
              <a:rPr lang="tr-TR" b="1" dirty="0" smtClean="0"/>
              <a:t>      Hazırlayan </a:t>
            </a:r>
          </a:p>
          <a:p>
            <a:pPr algn="ctr"/>
            <a:r>
              <a:rPr lang="tr-TR" b="1" dirty="0" smtClean="0"/>
              <a:t>  İbrahim Halil KILIÇ </a:t>
            </a:r>
          </a:p>
          <a:p>
            <a:pPr algn="ctr"/>
            <a:r>
              <a:rPr lang="tr-TR" b="1" dirty="0" smtClean="0"/>
              <a:t> Şef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571472" y="1859340"/>
            <a:ext cx="8001056" cy="317009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endParaRPr lang="tr-TR" sz="2000" dirty="0" smtClean="0"/>
          </a:p>
          <a:p>
            <a:endParaRPr lang="tr-TR" sz="2000" dirty="0" smtClean="0"/>
          </a:p>
          <a:p>
            <a:r>
              <a:rPr lang="tr-TR" sz="2000" b="1" u="sng" dirty="0" smtClean="0"/>
              <a:t>İLETİŞİM BİLGİLERİ                   </a:t>
            </a:r>
          </a:p>
          <a:p>
            <a:endParaRPr lang="tr-TR" sz="2000" dirty="0" smtClean="0"/>
          </a:p>
          <a:p>
            <a:r>
              <a:rPr lang="tr-TR" sz="2000" dirty="0" smtClean="0"/>
              <a:t>ÖLÇME, DEĞERLENDİRME VE SINAV HİZMETLERİ GENEL MÜDÜRLÜĞÜ(</a:t>
            </a:r>
            <a:r>
              <a:rPr lang="tr-TR" sz="2000" b="1" dirty="0" smtClean="0"/>
              <a:t>ÖDSGM)</a:t>
            </a:r>
          </a:p>
          <a:p>
            <a:r>
              <a:rPr lang="de-DE" sz="2000" b="1" dirty="0" smtClean="0"/>
              <a:t>Tel                              : (0312) 413 30 65</a:t>
            </a:r>
          </a:p>
          <a:p>
            <a:r>
              <a:rPr lang="tr-TR" sz="2000" b="1" dirty="0" smtClean="0"/>
              <a:t>Faks                            : (0312) 296 94 88</a:t>
            </a:r>
          </a:p>
          <a:p>
            <a:r>
              <a:rPr lang="it-IT" sz="2000" b="1" dirty="0" smtClean="0"/>
              <a:t>İnternet Adresi        : </a:t>
            </a:r>
            <a:r>
              <a:rPr lang="it-IT" sz="2000" b="1" dirty="0" smtClean="0">
                <a:hlinkClick r:id="rId2"/>
              </a:rPr>
              <a:t>http://odsgm.meb.gov.tr e-posta                        : </a:t>
            </a:r>
            <a:endParaRPr lang="tr-TR" sz="2000" b="1" dirty="0" smtClean="0"/>
          </a:p>
          <a:p>
            <a:r>
              <a:rPr lang="tr-TR" sz="2000" b="1" dirty="0" smtClean="0"/>
              <a:t>e-Posta		   : </a:t>
            </a:r>
            <a:r>
              <a:rPr lang="it-IT" sz="2000" b="1" u="sng" dirty="0" smtClean="0">
                <a:hlinkClick r:id="rId3"/>
              </a:rPr>
              <a:t>kurslar@meb.gov.tr</a:t>
            </a:r>
          </a:p>
        </p:txBody>
      </p:sp>
      <p:sp>
        <p:nvSpPr>
          <p:cNvPr id="5" name="1 Başlık"/>
          <p:cNvSpPr>
            <a:spLocks noGrp="1"/>
          </p:cNvSpPr>
          <p:nvPr>
            <p:ph type="title"/>
          </p:nvPr>
        </p:nvSpPr>
        <p:spPr>
          <a:xfrm>
            <a:off x="357158" y="214290"/>
            <a:ext cx="8301038" cy="928694"/>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tr-TR" sz="1800" b="1" dirty="0" smtClean="0"/>
              <a:t>2015-2016 ÖĞRETİM YILI DESTEKLEME VE YETİŞTİRME KURSLARI </a:t>
            </a:r>
            <a:br>
              <a:rPr lang="tr-TR" sz="1800" b="1" dirty="0" smtClean="0"/>
            </a:br>
            <a:r>
              <a:rPr lang="tr-TR" sz="1800" b="1" dirty="0" smtClean="0"/>
              <a:t>2. VE 3. DÖNEM İŞ TAKVİMİ </a:t>
            </a:r>
            <a:endParaRPr lang="tr-TR"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357158" y="214290"/>
            <a:ext cx="8301038" cy="928694"/>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tr-TR" sz="1800" b="1" dirty="0" smtClean="0"/>
              <a:t>2015-2016 ÖĞRETİM YILI DESTEKLEME VE YETİŞTİRME KURSLARI </a:t>
            </a:r>
            <a:br>
              <a:rPr lang="tr-TR" sz="1800" b="1" dirty="0" smtClean="0"/>
            </a:br>
            <a:r>
              <a:rPr lang="tr-TR" sz="1800" b="1" dirty="0" smtClean="0"/>
              <a:t>2. VE 3. DÖNEM İŞ TAKVİMİ </a:t>
            </a:r>
            <a:endParaRPr lang="tr-TR" sz="1800" dirty="0"/>
          </a:p>
        </p:txBody>
      </p:sp>
      <p:pic>
        <p:nvPicPr>
          <p:cNvPr id="1026" name="Picture 2"/>
          <p:cNvPicPr>
            <a:picLocks noChangeAspect="1" noChangeArrowheads="1"/>
          </p:cNvPicPr>
          <p:nvPr/>
        </p:nvPicPr>
        <p:blipFill>
          <a:blip r:embed="rId2"/>
          <a:srcRect/>
          <a:stretch>
            <a:fillRect/>
          </a:stretch>
        </p:blipFill>
        <p:spPr bwMode="auto">
          <a:xfrm>
            <a:off x="142844" y="1357298"/>
            <a:ext cx="8678753" cy="2500330"/>
          </a:xfrm>
          <a:prstGeom prst="rect">
            <a:avLst/>
          </a:prstGeom>
          <a:ln>
            <a:headEnd/>
            <a:tailEnd/>
          </a:ln>
        </p:spPr>
        <p:style>
          <a:lnRef idx="3">
            <a:schemeClr val="lt1"/>
          </a:lnRef>
          <a:fillRef idx="1">
            <a:schemeClr val="accent6"/>
          </a:fillRef>
          <a:effectRef idx="1">
            <a:schemeClr val="accent6"/>
          </a:effectRef>
          <a:fontRef idx="minor">
            <a:schemeClr val="lt1"/>
          </a:fontRef>
        </p:style>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928662" y="1006571"/>
            <a:ext cx="7215238" cy="5851453"/>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pic>
      <p:sp>
        <p:nvSpPr>
          <p:cNvPr id="5" name="1 Başlık"/>
          <p:cNvSpPr>
            <a:spLocks noGrp="1"/>
          </p:cNvSpPr>
          <p:nvPr>
            <p:ph type="title"/>
          </p:nvPr>
        </p:nvSpPr>
        <p:spPr>
          <a:xfrm>
            <a:off x="357158" y="214290"/>
            <a:ext cx="8301038" cy="928694"/>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tr-TR" sz="1800" b="1" dirty="0" smtClean="0"/>
              <a:t>2015-2016 ÖĞRETİM YILI DESTEKLEME VE YETİŞTİRME KURSLARI </a:t>
            </a:r>
            <a:br>
              <a:rPr lang="tr-TR" sz="1800" b="1" dirty="0" smtClean="0"/>
            </a:br>
            <a:r>
              <a:rPr lang="tr-TR" sz="1800" b="1" dirty="0" smtClean="0"/>
              <a:t>2. VE 3. DÖNEM İŞ TAKVİMİ </a:t>
            </a:r>
            <a:endParaRPr lang="tr-TR"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928662" y="571480"/>
            <a:ext cx="7286676" cy="120032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tr-TR" b="1" dirty="0" smtClean="0"/>
              <a:t>DİKKAT: Bu kılavuzda yer alan hükümler, kılavuzun yayım tarihinden sonra yürürlüğe girebilecek yasama, yürütme ve yargı organı kararları ile mevzuat değişikliklerinin gerekli kılması hâlinde değiştirilebilir. Böyle durumlarda izlenecek yol, Millî Eğitim Bakanlığınca belirlenir ve kamuoyuna duyurulur. </a:t>
            </a:r>
            <a:endParaRPr lang="tr-TR" dirty="0"/>
          </a:p>
        </p:txBody>
      </p:sp>
      <p:sp>
        <p:nvSpPr>
          <p:cNvPr id="4" name="3 Dikdörtgen"/>
          <p:cNvSpPr/>
          <p:nvPr/>
        </p:nvSpPr>
        <p:spPr>
          <a:xfrm>
            <a:off x="1142976" y="3105835"/>
            <a:ext cx="7286676" cy="14465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endParaRPr lang="tr-TR" sz="4400" dirty="0" smtClean="0"/>
          </a:p>
          <a:p>
            <a:pPr algn="ctr"/>
            <a:r>
              <a:rPr lang="tr-TR" sz="4400" b="1" dirty="0" smtClean="0"/>
              <a:t>1. GENEL ESASLAR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42910" y="285728"/>
            <a:ext cx="8143932" cy="59093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endParaRPr lang="tr-TR" sz="1400" dirty="0" smtClean="0"/>
          </a:p>
          <a:p>
            <a:r>
              <a:rPr lang="tr-TR" sz="1400" b="1" dirty="0" smtClean="0"/>
              <a:t>1.1. Bu kılavuz, Millî Eğitim Bakanlığına bağlı resmî/özel örgün ve yaygın eğitim kurumlarına devam eden öğrenciler ile kursiyerler (mezunlar) için resmî örgün ve yaygın eğitim kurumlarında açılan </a:t>
            </a:r>
            <a:r>
              <a:rPr lang="tr-TR" sz="1400" b="1" dirty="0" err="1" smtClean="0"/>
              <a:t>DYK’larla</a:t>
            </a:r>
            <a:r>
              <a:rPr lang="tr-TR" sz="1400" b="1" dirty="0" smtClean="0"/>
              <a:t> ilgili iş ve işlemleri kapsar. </a:t>
            </a:r>
          </a:p>
          <a:p>
            <a:r>
              <a:rPr lang="tr-TR" sz="1400" b="1" dirty="0" smtClean="0"/>
              <a:t>1.2. Millî Eğitim Bakanlığına bağlı resmî/özel ortaokullar, imam-hatip ortaokulları, resmi/özel ortaöğretim kurumlarına devam etmekte olan öğrenciler ile açık öğretim öğrencilerine yönelik kurslar örgün eğitim kurumlarında; kursiyerlere yönelik kurslar ise yaygın eğitim kapsamında halk eğitimi merkezi müdürlükleri sorumluluğunda açılır. </a:t>
            </a:r>
          </a:p>
          <a:p>
            <a:r>
              <a:rPr lang="tr-TR" sz="1400" b="1" dirty="0" smtClean="0"/>
              <a:t>1.3. </a:t>
            </a:r>
            <a:r>
              <a:rPr lang="tr-TR" sz="1400" b="1" dirty="0" err="1" smtClean="0"/>
              <a:t>DYK’lar</a:t>
            </a:r>
            <a:r>
              <a:rPr lang="tr-TR" sz="1400" b="1" dirty="0" smtClean="0"/>
              <a:t>, Şubat 2015 tarihli ve 2689 sayılı Tebliğler Dergisinde yayımlanan Millî Eğitim Bakanlığı Örgün ve Yaygın Eğitimi Destekleme ve Yetiştirme Kursları Yönergesi hükümlerine göre yürütülür. </a:t>
            </a:r>
          </a:p>
          <a:p>
            <a:r>
              <a:rPr lang="tr-TR" sz="1400" b="1" dirty="0" smtClean="0"/>
              <a:t>1.4. </a:t>
            </a:r>
            <a:r>
              <a:rPr lang="tr-TR" sz="1400" b="1" dirty="0" err="1" smtClean="0"/>
              <a:t>DYK’lar</a:t>
            </a:r>
            <a:r>
              <a:rPr lang="tr-TR" sz="1400" b="1" dirty="0" smtClean="0"/>
              <a:t>, okul veya kurum müdürlüğünün e-kurs modülü üzerinden başvurusu ve il/ilçe millî eğitim müdürlüğünün onayı ile açılır. Kursların onay ve denetimi milli eğitim müdürlüğü adına il/ilçe komisyonları tarafından yürütülür. </a:t>
            </a:r>
          </a:p>
          <a:p>
            <a:r>
              <a:rPr lang="tr-TR" sz="1400" b="1" dirty="0" smtClean="0"/>
              <a:t>1.5. </a:t>
            </a:r>
            <a:r>
              <a:rPr lang="tr-TR" sz="1400" b="1" dirty="0" err="1" smtClean="0"/>
              <a:t>DYK’da</a:t>
            </a:r>
            <a:r>
              <a:rPr lang="tr-TR" sz="1400" b="1" dirty="0" smtClean="0"/>
              <a:t> kursların açılış/kapanış, onay, öğretmen-öğrenci kayıt, ders programları, kazanım testleri vb. iş ve işlemler, e- kurs (http://odsgm.meb.gov.tr/kurslar ve http://e-kurs.</a:t>
            </a:r>
            <a:r>
              <a:rPr lang="tr-TR" sz="1400" b="1" dirty="0" err="1" smtClean="0"/>
              <a:t>eba</a:t>
            </a:r>
            <a:r>
              <a:rPr lang="tr-TR" sz="1400" b="1" dirty="0" smtClean="0"/>
              <a:t>.gov.tr/) modülü üzerinden yapılır. </a:t>
            </a:r>
          </a:p>
          <a:p>
            <a:r>
              <a:rPr lang="tr-TR" sz="1400" b="1" dirty="0" smtClean="0"/>
              <a:t>1.6. </a:t>
            </a:r>
            <a:r>
              <a:rPr lang="tr-TR" sz="1400" b="1" dirty="0" err="1" smtClean="0"/>
              <a:t>DYK’larda</a:t>
            </a:r>
            <a:r>
              <a:rPr lang="tr-TR" sz="1400" b="1" dirty="0" smtClean="0"/>
              <a:t> öncelikle ilçede kadrolu çalışan öğretmenler, kadrolu öğretmenin ihtiyacı karşılamaması durumunda ilçe tarafından çalışmasına onay verilen ücretli öğretmenler görevlendirilir. </a:t>
            </a:r>
          </a:p>
          <a:p>
            <a:r>
              <a:rPr lang="tr-TR" sz="1400" b="1" dirty="0" smtClean="0"/>
              <a:t>1.7. </a:t>
            </a:r>
            <a:r>
              <a:rPr lang="tr-TR" sz="1400" b="1" dirty="0" err="1" smtClean="0"/>
              <a:t>DYK’lardaki</a:t>
            </a:r>
            <a:r>
              <a:rPr lang="tr-TR" sz="1400" b="1" dirty="0" smtClean="0"/>
              <a:t> ücret, ek ders gibi mali iş ve işlemler ilgili mevzuat hükümlerine göre kurs merkezlerince yürütülür. </a:t>
            </a:r>
          </a:p>
          <a:p>
            <a:r>
              <a:rPr lang="tr-TR" sz="1400" b="1" dirty="0" smtClean="0"/>
              <a:t>1.8. </a:t>
            </a:r>
            <a:r>
              <a:rPr lang="tr-TR" sz="1400" b="1" dirty="0" err="1" smtClean="0"/>
              <a:t>DYK’lar</a:t>
            </a:r>
            <a:r>
              <a:rPr lang="tr-TR" sz="1400" b="1" dirty="0" smtClean="0"/>
              <a:t> özel öğretim kurumları veya herhangi bir yayınevi ile iş birliği içinde açılamaz. </a:t>
            </a:r>
          </a:p>
          <a:p>
            <a:r>
              <a:rPr lang="tr-TR" sz="1400" b="1" dirty="0" smtClean="0"/>
              <a:t>1.9. Açılacak </a:t>
            </a:r>
            <a:r>
              <a:rPr lang="tr-TR" sz="1400" b="1" dirty="0" err="1" smtClean="0"/>
              <a:t>DYK’larda</a:t>
            </a:r>
            <a:r>
              <a:rPr lang="tr-TR" sz="1400" b="1" dirty="0" smtClean="0"/>
              <a:t> öğrenci/kursiyerlerden herhangi bir ücret talep edilmez. </a:t>
            </a:r>
          </a:p>
          <a:p>
            <a:r>
              <a:rPr lang="tr-TR" sz="1400" b="1" dirty="0" smtClean="0"/>
              <a:t>1.10. </a:t>
            </a:r>
            <a:r>
              <a:rPr lang="tr-TR" sz="1400" b="1" dirty="0" err="1" smtClean="0"/>
              <a:t>DYK’ların</a:t>
            </a:r>
            <a:r>
              <a:rPr lang="tr-TR" sz="1400" b="1" dirty="0" smtClean="0"/>
              <a:t>, örgün eğitim müfredatı kapsamında Ölçme, Değerlendirme ve Sınav Hizmetleri Genel Müdürlüğü resmî internet sayfasında yayımlanan kurslara ait ders planları çerçevesinde yürütülmesi esastır. Planı yayımlanmayan dersler için o derse giren öğretmen tarafından ders planı oluşturulur. Kurslara ait ders planları en geç kursların açıldığı haftanın son iş gününe kadar kurs merkezi müdürlüğünce onaylanır. </a:t>
            </a:r>
          </a:p>
          <a:p>
            <a:r>
              <a:rPr lang="tr-TR" sz="1400" b="1" dirty="0" smtClean="0"/>
              <a:t>1.11. Kurslar, fiziki kapasitesi ve öğrenci/kursiyer potansiyeli yeterli olan resmî ortaokullar, imam-hatip ortaokulları, ortaöğretim kurumları ile halk eğitimi merkezi müdürlüklerine bağlı olarak açılır.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642918"/>
            <a:ext cx="8215370" cy="517064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endParaRPr lang="tr-TR" dirty="0" smtClean="0"/>
          </a:p>
          <a:p>
            <a:r>
              <a:rPr lang="tr-TR" sz="1200" b="1" dirty="0" smtClean="0"/>
              <a:t>1.12. Mezunlara yönelik kurslar halk eğitim merkezleri sorumluluğunda açılır. Ancak halk eğitim merkezinin bulunmadığı veya fiziki kapasitesinin uygun olmadığı hâllerde il/ilçe millî eğitim müdürlüklerince uygun görülen binalarda da açılabilir. Mezunlara yönelik yaygın eğitim kurslarının örgün eğitim kurumlarında açılması halinde, kurs açma/kapatma, ders programları onay, öğretmen belirleme, öğrenci kayıt vb. iş ve işlemler halk eğitim merkezi Müdürlüklerince; kursların yürütülmesi ile ilgili iş ve işlemler ise kursun yapıldığı örgün eğitim kurumu müdürlüğünce yürütülür. </a:t>
            </a:r>
          </a:p>
          <a:p>
            <a:r>
              <a:rPr lang="tr-TR" sz="1200" b="1" dirty="0" smtClean="0"/>
              <a:t>1.13. Kurs merkezlerinde bir dersten sınıf oluşturulabilmesi için, sınıftaki öğrenci/kursiyer sayısının 10’dan az, 20’den fazla olmaması esastır. </a:t>
            </a:r>
          </a:p>
          <a:p>
            <a:r>
              <a:rPr lang="tr-TR" sz="1200" b="1" dirty="0" smtClean="0"/>
              <a:t>1.14. </a:t>
            </a:r>
            <a:r>
              <a:rPr lang="tr-TR" sz="1200" b="1" dirty="0" err="1" smtClean="0"/>
              <a:t>DYK’lar</a:t>
            </a:r>
            <a:r>
              <a:rPr lang="tr-TR" sz="1200" b="1" dirty="0" smtClean="0"/>
              <a:t>, DYK iş takvimine uygun olarak açılır. II. dönem kursları en geç mart ayının birinci haftasında başlatılır ve 17 Haziran 2016 tarihinde tamamlanır. Olağanüstü durumlarda bu süreler il/ilçe millî eğitim müdürlüklerince değiştirilebilir. </a:t>
            </a:r>
          </a:p>
          <a:p>
            <a:r>
              <a:rPr lang="tr-TR" sz="1200" b="1" dirty="0" smtClean="0"/>
              <a:t>1.15. Yaz dönemi kursları, kurs merkezlerince ders yılının dışında kalan sürede yapılacak şekilde planlanır ve il/ilçe millî eğitim müdürlüğünün onayı ile açılır. </a:t>
            </a:r>
          </a:p>
          <a:p>
            <a:r>
              <a:rPr lang="tr-TR" sz="1200" b="1" dirty="0" smtClean="0"/>
              <a:t>1.16. </a:t>
            </a:r>
            <a:r>
              <a:rPr lang="tr-TR" sz="1200" b="1" dirty="0" err="1" smtClean="0"/>
              <a:t>DYK’lara</a:t>
            </a:r>
            <a:r>
              <a:rPr lang="tr-TR" sz="1200" b="1" dirty="0" smtClean="0"/>
              <a:t> kursun süresinin 1/10’unu geçtikten sonra öğrenci/kursiyer kaydı yapılmaz. Ancak kursların başladığı haftadan sonra müracaat eden öğrenci/kursiyerlerin durumları ile nakil, yurt dışından gelme gibi değişik nedenlerle okula kaydı yapılan öğrencilerin talepleri kurs merkezi müdürlüğünce değerlendirilir. Kursa katılmasına karar verilen öğrenci/kursiyerlerin kayıtları kurs merkezi müdürlüğünce e-kurs modülü üzerinden yapılır. </a:t>
            </a:r>
          </a:p>
          <a:p>
            <a:r>
              <a:rPr lang="tr-TR" sz="1200" b="1" dirty="0" smtClean="0"/>
              <a:t>1.17. Bir kurs merkezinde görev alacak öğretmen, bu kurs merkezini tercih eden öğretmenler arasından veli ve öğrencilerin tercihleri de dikkate alınarak kurs merkezi müdürlüğünce belirlenir. Kurs merkezi müdürü, kendi okulundan öğretmen görevlendirebileceği gibi ilçedeki diğer okullardan bu kurs merkezini tercih eden öğretmenlerden de görevlendirme yapabilir. İhtiyaç olması hâlinde, e-kurs modülü üzerinde ilçe komisyonundan ders ücreti karşılığında öğretmen görevlendirilmesini talep edebilir. </a:t>
            </a:r>
            <a:r>
              <a:rPr lang="tr-TR" sz="1200" b="1" dirty="0" err="1" smtClean="0"/>
              <a:t>DYK’larda</a:t>
            </a:r>
            <a:r>
              <a:rPr lang="tr-TR" sz="1200" b="1" dirty="0" smtClean="0"/>
              <a:t> görev alacak tüm öğretmenler, sınıf oluşturma işlemleri sırasında e-kurs modülü üzerinden görevlendirilir. </a:t>
            </a:r>
          </a:p>
          <a:p>
            <a:r>
              <a:rPr lang="tr-TR" sz="1200" b="1" dirty="0" smtClean="0"/>
              <a:t>1.18. Kursta görevlendirilecek kadrolu öğretmen sayısının yetersiz olması hâlinde il/ilçe millî eğitim müdürlüklerince gerekli tedbirler alınır. </a:t>
            </a:r>
          </a:p>
          <a:p>
            <a:r>
              <a:rPr lang="tr-TR" sz="1200" b="1" dirty="0" smtClean="0"/>
              <a:t>1.19. Ortaokulların 5, 6 ve 7. sınıflarındaki öğrenciler ile ortaöğretim kurumlarının 9,10 ve 11. sınıflarındaki öğrenciler en fazla 3 farklı dersten haftalık toplam 12 saate kadar; 8. sınıftaki öğrenciler en fazla 6 farklı dersten haftalık 18 saate kadar; ortaöğretim kurumlarının 12. sınıfındaki öğrenciler ve mezun durumdaki kursiyerler ise en fazla 6 farklı dersten haftalık 24 saate kadar kurs alabilirler.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85786" y="428604"/>
            <a:ext cx="8001056" cy="480131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endParaRPr lang="tr-TR" dirty="0" smtClean="0"/>
          </a:p>
          <a:p>
            <a:r>
              <a:rPr lang="tr-TR" b="1" dirty="0" smtClean="0"/>
              <a:t>1.20. </a:t>
            </a:r>
            <a:r>
              <a:rPr lang="tr-TR" b="1" dirty="0" err="1" smtClean="0"/>
              <a:t>DYK’lara</a:t>
            </a:r>
            <a:r>
              <a:rPr lang="tr-TR" b="1" dirty="0" smtClean="0"/>
              <a:t> kayıt yaptıran öğrencilerin devamları zorunludur. Her kurs döneminde okutulması gereken toplam ders saatinin özürsüz olarak 1/10’ u kadar devam etmeyen öğrencilerin kurs kaydı silinir. Aynı dönemde başka bir kursa devam edemez. </a:t>
            </a:r>
          </a:p>
          <a:p>
            <a:r>
              <a:rPr lang="tr-TR" b="1" dirty="0" smtClean="0"/>
              <a:t>1.21. Kurslara devamları süresince kurs disiplinini ve işleyişini bozucu hâl ve hareketleri görülen öğrenci veya kursiyerler hakkında, kayıtlı oldukları okul/kurumların ilgili mevzuatına göre işlem yapılır. </a:t>
            </a:r>
          </a:p>
          <a:p>
            <a:r>
              <a:rPr lang="tr-TR" b="1" dirty="0" smtClean="0"/>
              <a:t>1.22. Örgün eğitim kurumlarında açılan kurslarda; hafta içi bir günde en fazla 2 farklı dersten toplam 4 saate kadar, hafta sonu bir günde ise en fazla 5 farklı dersten toplam 8 saate kadar kurs verilebilir. Yaygın eğitim kurumlarınca yürütülen </a:t>
            </a:r>
            <a:r>
              <a:rPr lang="tr-TR" b="1" dirty="0" err="1" smtClean="0"/>
              <a:t>DYK’larda</a:t>
            </a:r>
            <a:r>
              <a:rPr lang="tr-TR" b="1" dirty="0" smtClean="0"/>
              <a:t> ise bu süreler halk eğitim merkezi müdürlüklerince belirlenir. </a:t>
            </a:r>
          </a:p>
          <a:p>
            <a:r>
              <a:rPr lang="tr-TR" b="1" dirty="0" smtClean="0"/>
              <a:t>1.23. Kurslara ait ders planları, haftalık örnek ders programları ve kazanım kavrama testleri Ölçme, Değerlendirme ve Sınav Hizmetleri Genel Müdürlüğü resmî internet sayfasında Kurslar bölümünde yayımlanır. </a:t>
            </a:r>
          </a:p>
          <a:p>
            <a:r>
              <a:rPr lang="tr-TR" b="1" dirty="0" smtClean="0"/>
              <a:t>1.24. </a:t>
            </a:r>
            <a:r>
              <a:rPr lang="tr-TR" b="1" dirty="0" err="1" smtClean="0"/>
              <a:t>DYK’larda</a:t>
            </a:r>
            <a:r>
              <a:rPr lang="tr-TR" b="1" dirty="0" smtClean="0"/>
              <a:t> 1 dersten dönemlik açılan kurs süresi 16, yıllık açılan kursun süresi ise 32 ders saatinden az olamaz. Yaz kurslarında bu hüküm uygulanmaz.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2591</Words>
  <PresentationFormat>Ekran Gösterisi (4:3)</PresentationFormat>
  <Paragraphs>156</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Ofis Teması</vt:lpstr>
      <vt:lpstr>  T.C.  MİLLÎ EĞİTİM BAKANLIĞI  ÖLÇME, DEĞERLENDİRME VE SINAV HİZMETLERİ  GENEL MÜDÜRLÜĞÜ   </vt:lpstr>
      <vt:lpstr>2015-2016 ÖĞRETİM YILI DESTEKLEME VE YETİŞTİRME KURSLARI  2. VE 3. DÖNEM İŞ TAKVİMİ </vt:lpstr>
      <vt:lpstr>2015-2016 ÖĞRETİM YILI DESTEKLEME VE YETİŞTİRME KURSLARI  2. VE 3. DÖNEM İŞ TAKVİMİ </vt:lpstr>
      <vt:lpstr>2015-2016 ÖĞRETİM YILI DESTEKLEME VE YETİŞTİRME KURSLARI  2. VE 3. DÖNEM İŞ TAKVİMİ </vt:lpstr>
      <vt:lpstr>2015-2016 ÖĞRETİM YILI DESTEKLEME VE YETİŞTİRME KURSLARI  2. VE 3. DÖNEM İŞ TAKVİMİ </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T.C.  MİLLÎ EĞİTİM BAKANLIĞI  ÖLÇME, DEĞERLENDİRME VE SINAV HİZMETLERİ  GENEL MÜDÜRLÜĞÜ </dc:title>
  <dc:creator>kilic</dc:creator>
  <cp:lastModifiedBy>kilic</cp:lastModifiedBy>
  <cp:revision>20</cp:revision>
  <dcterms:created xsi:type="dcterms:W3CDTF">2015-12-21T07:24:48Z</dcterms:created>
  <dcterms:modified xsi:type="dcterms:W3CDTF">2015-12-21T11:04:40Z</dcterms:modified>
</cp:coreProperties>
</file>